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7" r:id="rId6"/>
    <p:sldId id="278" r:id="rId7"/>
    <p:sldId id="271" r:id="rId8"/>
    <p:sldId id="279" r:id="rId9"/>
    <p:sldId id="273" r:id="rId10"/>
    <p:sldId id="280" r:id="rId11"/>
    <p:sldId id="274" r:id="rId12"/>
    <p:sldId id="275" r:id="rId13"/>
    <p:sldId id="276" r:id="rId14"/>
    <p:sldId id="281" r:id="rId15"/>
    <p:sldId id="260" r:id="rId16"/>
    <p:sldId id="261" r:id="rId17"/>
    <p:sldId id="262" r:id="rId18"/>
    <p:sldId id="26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40"/>
    <a:srgbClr val="FF4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2" d="100"/>
          <a:sy n="182" d="100"/>
        </p:scale>
        <p:origin x="-27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FE6FC-4A23-0248-9D84-F205C54A4561}"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FE6FC-4A23-0248-9D84-F205C54A4561}" type="datetimeFigureOut">
              <a:rPr lang="en-US" smtClean="0"/>
              <a:pPr/>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FE6FC-4A23-0248-9D84-F205C54A4561}" type="datetimeFigureOut">
              <a:rPr lang="en-US" smtClean="0"/>
              <a:pPr/>
              <a:t>5/2/13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FE6FC-4A23-0248-9D84-F205C54A4561}" type="datetimeFigureOut">
              <a:rPr lang="en-US" smtClean="0"/>
              <a:pPr/>
              <a:t>5/2/13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FE6FC-4A23-0248-9D84-F205C54A4561}" type="datetimeFigureOut">
              <a:rPr lang="en-US" smtClean="0"/>
              <a:pPr/>
              <a:t>5/2/13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FE6FC-4A23-0248-9D84-F205C54A4561}" type="datetimeFigureOut">
              <a:rPr lang="en-US" smtClean="0"/>
              <a:pPr/>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FE6FC-4A23-0248-9D84-F205C54A4561}" type="datetimeFigureOut">
              <a:rPr lang="en-US" smtClean="0"/>
              <a:pPr/>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FE6FC-4A23-0248-9D84-F205C54A4561}" type="datetimeFigureOut">
              <a:rPr lang="en-US" smtClean="0"/>
              <a:pPr/>
              <a:t>5/2/13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7159B-1722-474B-A108-4298306291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7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Britannic Bold"/>
                <a:cs typeface="Britannic Bold"/>
              </a:rPr>
              <a:t>Cardiovascular Health of Young Adults</a:t>
            </a:r>
            <a:endParaRPr lang="en-US" dirty="0">
              <a:solidFill>
                <a:schemeClr val="bg1"/>
              </a:solidFill>
              <a:latin typeface="Britannic Bold"/>
              <a:cs typeface="Britannic Bold"/>
            </a:endParaRPr>
          </a:p>
        </p:txBody>
      </p:sp>
      <p:sp>
        <p:nvSpPr>
          <p:cNvPr id="3" name="Subtitle 2"/>
          <p:cNvSpPr>
            <a:spLocks noGrp="1"/>
          </p:cNvSpPr>
          <p:nvPr>
            <p:ph type="subTitle" idx="1"/>
          </p:nvPr>
        </p:nvSpPr>
        <p:spPr>
          <a:xfrm>
            <a:off x="1371600" y="4224295"/>
            <a:ext cx="6400800" cy="1995526"/>
          </a:xfrm>
        </p:spPr>
        <p:txBody>
          <a:bodyPr>
            <a:normAutofit fontScale="47500" lnSpcReduction="20000"/>
          </a:bodyPr>
          <a:lstStyle/>
          <a:p>
            <a:r>
              <a:rPr lang="en-US" sz="4500" dirty="0" smtClean="0">
                <a:solidFill>
                  <a:srgbClr val="FFFFFF"/>
                </a:solidFill>
                <a:latin typeface="+mj-lt"/>
                <a:cs typeface="Cambria"/>
              </a:rPr>
              <a:t>A Comparative Study</a:t>
            </a:r>
          </a:p>
          <a:p>
            <a:endParaRPr lang="en-US" dirty="0" smtClean="0">
              <a:solidFill>
                <a:srgbClr val="FFFFFF"/>
              </a:solidFill>
              <a:latin typeface="+mj-lt"/>
              <a:cs typeface="Cambria"/>
            </a:endParaRPr>
          </a:p>
          <a:p>
            <a:r>
              <a:rPr lang="en-US" dirty="0" smtClean="0">
                <a:solidFill>
                  <a:srgbClr val="FFFFFF"/>
                </a:solidFill>
                <a:latin typeface="+mj-lt"/>
                <a:cs typeface="Cambria"/>
              </a:rPr>
              <a:t>National </a:t>
            </a:r>
            <a:r>
              <a:rPr lang="en-US" dirty="0" smtClean="0">
                <a:solidFill>
                  <a:srgbClr val="FFFFFF"/>
                </a:solidFill>
                <a:latin typeface="+mj-lt"/>
                <a:cs typeface="Cambria"/>
              </a:rPr>
              <a:t>Conference on Undergraduate Research</a:t>
            </a:r>
          </a:p>
          <a:p>
            <a:r>
              <a:rPr lang="en-US" dirty="0" smtClean="0">
                <a:solidFill>
                  <a:srgbClr val="FFFFFF"/>
                </a:solidFill>
                <a:latin typeface="+mj-lt"/>
                <a:cs typeface="Cambria"/>
              </a:rPr>
              <a:t>April 12, 2013</a:t>
            </a:r>
          </a:p>
          <a:p>
            <a:r>
              <a:rPr lang="en-US" dirty="0" smtClean="0">
                <a:solidFill>
                  <a:srgbClr val="FFFFFF"/>
                </a:solidFill>
                <a:latin typeface="+mj-lt"/>
                <a:cs typeface="Cambria"/>
              </a:rPr>
              <a:t>La </a:t>
            </a:r>
            <a:r>
              <a:rPr lang="en-US" dirty="0">
                <a:solidFill>
                  <a:srgbClr val="FFFFFF"/>
                </a:solidFill>
                <a:latin typeface="+mj-lt"/>
                <a:cs typeface="Cambria"/>
              </a:rPr>
              <a:t>C</a:t>
            </a:r>
            <a:r>
              <a:rPr lang="en-US" dirty="0" smtClean="0">
                <a:solidFill>
                  <a:srgbClr val="FFFFFF"/>
                </a:solidFill>
                <a:latin typeface="+mj-lt"/>
                <a:cs typeface="Cambria"/>
              </a:rPr>
              <a:t>rosse, Wisconsin</a:t>
            </a:r>
          </a:p>
          <a:p>
            <a:endParaRPr lang="en-US" dirty="0" smtClean="0">
              <a:solidFill>
                <a:srgbClr val="FFFFFF"/>
              </a:solidFill>
              <a:latin typeface="+mj-lt"/>
              <a:cs typeface="Cambria"/>
            </a:endParaRPr>
          </a:p>
          <a:p>
            <a:r>
              <a:rPr lang="en-US" dirty="0" smtClean="0">
                <a:solidFill>
                  <a:srgbClr val="FFFFFF"/>
                </a:solidFill>
                <a:latin typeface="+mj-lt"/>
                <a:cs typeface="Cambria"/>
              </a:rPr>
              <a:t>By: Gina Fitzgerald, Gabriella Smith and Don </a:t>
            </a:r>
            <a:r>
              <a:rPr lang="en-US" dirty="0" smtClean="0">
                <a:solidFill>
                  <a:srgbClr val="FFFFFF"/>
                </a:solidFill>
                <a:latin typeface="+mj-lt"/>
                <a:cs typeface="Cambria"/>
              </a:rPr>
              <a:t>Thompson, Ph.D.</a:t>
            </a:r>
          </a:p>
          <a:p>
            <a:r>
              <a:rPr lang="en-US" smtClean="0">
                <a:solidFill>
                  <a:srgbClr val="FFFFFF"/>
                </a:solidFill>
                <a:latin typeface="+mj-lt"/>
                <a:cs typeface="Cambria"/>
              </a:rPr>
              <a:t>Pepperdine University</a:t>
            </a:r>
            <a:r>
              <a:rPr lang="en-US" smtClean="0">
                <a:solidFill>
                  <a:srgbClr val="FFFFFF"/>
                </a:solidFill>
                <a:latin typeface="+mj-lt"/>
                <a:cs typeface="Cambria"/>
              </a:rPr>
              <a:t>  </a:t>
            </a:r>
            <a:endParaRPr lang="en-US" dirty="0">
              <a:solidFill>
                <a:srgbClr val="FFFFFF"/>
              </a:solidFill>
              <a:latin typeface="+mj-lt"/>
              <a:cs typeface="Cambri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US Male Correlations</a:t>
            </a:r>
            <a:endParaRPr lang="en-US" dirty="0"/>
          </a:p>
        </p:txBody>
      </p:sp>
      <p:graphicFrame>
        <p:nvGraphicFramePr>
          <p:cNvPr id="4" name="Table 3"/>
          <p:cNvGraphicFramePr>
            <a:graphicFrameLocks noGrp="1"/>
          </p:cNvGraphicFramePr>
          <p:nvPr/>
        </p:nvGraphicFramePr>
        <p:xfrm>
          <a:off x="90715" y="1417641"/>
          <a:ext cx="8967435" cy="4918801"/>
        </p:xfrm>
        <a:graphic>
          <a:graphicData uri="http://schemas.openxmlformats.org/drawingml/2006/table">
            <a:tbl>
              <a:tblPr/>
              <a:tblGrid>
                <a:gridCol w="1189688"/>
                <a:gridCol w="345393"/>
                <a:gridCol w="652410"/>
                <a:gridCol w="690787"/>
                <a:gridCol w="805917"/>
                <a:gridCol w="760644"/>
                <a:gridCol w="736060"/>
                <a:gridCol w="703579"/>
                <a:gridCol w="703579"/>
                <a:gridCol w="690787"/>
                <a:gridCol w="921050"/>
                <a:gridCol w="767541"/>
              </a:tblGrid>
              <a:tr h="629625">
                <a:tc>
                  <a:txBody>
                    <a:bodyPr/>
                    <a:lstStyle/>
                    <a:p>
                      <a:pPr algn="ctr" fontAlgn="b"/>
                      <a:r>
                        <a:rPr lang="en-US" sz="1200" b="0" i="1" u="none" strike="noStrike" dirty="0">
                          <a:latin typeface="Verdana"/>
                        </a:rPr>
                        <a:t>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BMI</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Systolic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Diastolic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Heart Rate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Smoker</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Daily Soda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Fruit/ Veg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Salt Food</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Alcohol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Half Hr Daily Exercise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Fast Food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289">
                <a:tc>
                  <a:txBody>
                    <a:bodyPr/>
                    <a:lstStyle/>
                    <a:p>
                      <a:pPr algn="ctr" fontAlgn="b"/>
                      <a:r>
                        <a:rPr lang="en-US" sz="1200" b="0" i="0" u="none" strike="noStrike">
                          <a:latin typeface="Verdana"/>
                        </a:rPr>
                        <a:t>BMI</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0.202</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0.164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-0.072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-0.149</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0.035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-0.042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0.193</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solidFill>
                            <a:srgbClr val="FF0000"/>
                          </a:solidFill>
                          <a:latin typeface="Verdana"/>
                        </a:rPr>
                        <a:t>0.257*</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-0.039</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-0.205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r>
              <a:tr h="321289">
                <a:tc>
                  <a:txBody>
                    <a:bodyPr/>
                    <a:lstStyle/>
                    <a:p>
                      <a:pPr algn="ctr" fontAlgn="b"/>
                      <a:r>
                        <a:rPr lang="en-US" sz="1200" b="0" i="0" u="none" strike="noStrike">
                          <a:latin typeface="Verdana"/>
                        </a:rPr>
                        <a:t>Systolic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0.132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-0.088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-0.126</a:t>
                      </a: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0.020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-0.003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0.162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-0.132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-0.023</a:t>
                      </a:r>
                    </a:p>
                  </a:txBody>
                  <a:tcPr marL="8696" marR="8696" marT="8696" marB="0" anchor="ctr">
                    <a:lnL>
                      <a:noFill/>
                    </a:lnL>
                    <a:lnR>
                      <a:noFill/>
                    </a:lnR>
                    <a:lnT>
                      <a:noFill/>
                    </a:lnT>
                    <a:lnB>
                      <a:noFill/>
                    </a:lnB>
                  </a:tcPr>
                </a:tc>
              </a:tr>
              <a:tr h="408011">
                <a:tc>
                  <a:txBody>
                    <a:bodyPr/>
                    <a:lstStyle/>
                    <a:p>
                      <a:pPr algn="ctr" fontAlgn="b"/>
                      <a:r>
                        <a:rPr lang="en-US" sz="1200" b="0" i="0" u="none" strike="noStrike">
                          <a:latin typeface="Verdana"/>
                        </a:rPr>
                        <a:t>Diastolic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0.014</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 </a:t>
                      </a:r>
                      <a:r>
                        <a:rPr lang="en-US" sz="1200" b="0" i="0" u="none" strike="noStrike" dirty="0">
                          <a:solidFill>
                            <a:srgbClr val="FF0000"/>
                          </a:solidFill>
                          <a:latin typeface="Verdana"/>
                        </a:rPr>
                        <a:t>-0.226*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0.107</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0.114</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-0.053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0.092</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Heart Rate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-0.016</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-0.151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-0.101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-0.009</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-0.187</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0.284</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-0.045</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Smoker</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0.023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-0.148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0.065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0.046</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-0.126</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Daily Soda</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0.131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-0.058</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-0.132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-0.185</a:t>
                      </a:r>
                    </a:p>
                  </a:txBody>
                  <a:tcPr marL="8696" marR="8696" marT="8696" marB="0" anchor="ctr">
                    <a:lnL>
                      <a:noFill/>
                    </a:lnL>
                    <a:lnR>
                      <a:noFill/>
                    </a:lnR>
                    <a:lnT>
                      <a:noFill/>
                    </a:lnT>
                    <a:lnB>
                      <a:noFill/>
                    </a:lnB>
                  </a:tcPr>
                </a:tc>
              </a:tr>
              <a:tr h="408011">
                <a:tc>
                  <a:txBody>
                    <a:bodyPr/>
                    <a:lstStyle/>
                    <a:p>
                      <a:pPr algn="ctr" fontAlgn="b"/>
                      <a:r>
                        <a:rPr lang="en-US" sz="1200" b="0" i="0" u="none" strike="noStrike">
                          <a:latin typeface="Verdana"/>
                        </a:rPr>
                        <a:t>2 Fruit/Veg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-0.133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-0.033</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0.254</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dirty="0">
                          <a:solidFill>
                            <a:srgbClr val="FF0000"/>
                          </a:solidFill>
                          <a:latin typeface="Verdana"/>
                        </a:rPr>
                        <a:t>0.291**</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Salt Food</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0.188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-0.014</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-0.152</a:t>
                      </a:r>
                    </a:p>
                  </a:txBody>
                  <a:tcPr marL="8696" marR="8696" marT="8696" marB="0" anchor="ctr">
                    <a:lnL>
                      <a:noFill/>
                    </a:lnL>
                    <a:lnR>
                      <a:noFill/>
                    </a:lnR>
                    <a:lnT>
                      <a:noFill/>
                    </a:lnT>
                    <a:lnB>
                      <a:noFill/>
                    </a:lnB>
                  </a:tcPr>
                </a:tc>
              </a:tr>
              <a:tr h="321289">
                <a:tc>
                  <a:txBody>
                    <a:bodyPr/>
                    <a:lstStyle/>
                    <a:p>
                      <a:pPr algn="ctr" fontAlgn="b"/>
                      <a:r>
                        <a:rPr lang="en-US" sz="1200" b="0" i="0" u="none" strike="noStrike">
                          <a:latin typeface="Verdana"/>
                        </a:rPr>
                        <a:t>2 Alcohol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0.083</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 </a:t>
                      </a:r>
                      <a:r>
                        <a:rPr lang="en-US" sz="1200" b="0" i="0" u="none" strike="noStrike" dirty="0" smtClean="0">
                          <a:solidFill>
                            <a:srgbClr val="FF0000"/>
                          </a:solidFill>
                          <a:latin typeface="Verdana"/>
                        </a:rPr>
                        <a:t>-0.209</a:t>
                      </a:r>
                      <a:r>
                        <a:rPr lang="en-US" sz="1200" b="0" i="0" u="none" strike="noStrike" dirty="0">
                          <a:solidFill>
                            <a:srgbClr val="FF0000"/>
                          </a:solidFill>
                          <a:latin typeface="Verdana"/>
                        </a:rPr>
                        <a:t>* </a:t>
                      </a:r>
                    </a:p>
                  </a:txBody>
                  <a:tcPr marL="8696" marR="8696" marT="8696" marB="0" anchor="ctr">
                    <a:lnL>
                      <a:noFill/>
                    </a:lnL>
                    <a:lnR>
                      <a:noFill/>
                    </a:lnR>
                    <a:lnT>
                      <a:noFill/>
                    </a:lnT>
                    <a:lnB>
                      <a:noFill/>
                    </a:lnB>
                  </a:tcPr>
                </a:tc>
              </a:tr>
              <a:tr h="629625">
                <a:tc>
                  <a:txBody>
                    <a:bodyPr/>
                    <a:lstStyle/>
                    <a:p>
                      <a:pPr algn="ctr" fontAlgn="b"/>
                      <a:r>
                        <a:rPr lang="en-US" sz="1200" b="0" i="0" u="none" strike="noStrike">
                          <a:latin typeface="Verdana"/>
                        </a:rPr>
                        <a:t>Half Hr Daily Exercise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0.199</a:t>
                      </a:r>
                    </a:p>
                  </a:txBody>
                  <a:tcPr marL="8696" marR="8696" marT="8696" marB="0" anchor="ctr">
                    <a:lnL>
                      <a:noFill/>
                    </a:lnL>
                    <a:lnR>
                      <a:noFill/>
                    </a:lnR>
                    <a:lnT>
                      <a:noFill/>
                    </a:lnT>
                    <a:lnB>
                      <a:noFill/>
                    </a:lnB>
                  </a:tcPr>
                </a:tc>
              </a:tr>
              <a:tr h="594506">
                <a:tc>
                  <a:txBody>
                    <a:bodyPr/>
                    <a:lstStyle/>
                    <a:p>
                      <a:pPr algn="ctr" fontAlgn="b"/>
                      <a:r>
                        <a:rPr lang="en-US" sz="1200" b="0" i="0" u="none" strike="noStrike">
                          <a:latin typeface="Verdana"/>
                        </a:rPr>
                        <a:t>Fast Food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dirty="0">
                          <a:latin typeface="Verdana"/>
                        </a:rPr>
                        <a:t>1</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10" y="16739"/>
            <a:ext cx="8229600" cy="515798"/>
          </a:xfrm>
        </p:spPr>
        <p:txBody>
          <a:bodyPr>
            <a:noAutofit/>
          </a:bodyPr>
          <a:lstStyle/>
          <a:p>
            <a:r>
              <a:rPr lang="en-US" dirty="0" smtClean="0"/>
              <a:t>Argentine Female Regression </a:t>
            </a:r>
            <a:endParaRPr lang="en-US" dirty="0"/>
          </a:p>
        </p:txBody>
      </p:sp>
      <p:pic>
        <p:nvPicPr>
          <p:cNvPr id="10" name="Picture 9" descr="Screen Shot 2013-04-02 at 12.24.53 AM.png"/>
          <p:cNvPicPr>
            <a:picLocks noChangeAspect="1"/>
          </p:cNvPicPr>
          <p:nvPr/>
        </p:nvPicPr>
        <p:blipFill>
          <a:blip r:embed="rId2"/>
          <a:stretch>
            <a:fillRect/>
          </a:stretch>
        </p:blipFill>
        <p:spPr>
          <a:xfrm>
            <a:off x="4522594" y="3273785"/>
            <a:ext cx="4165016" cy="3376336"/>
          </a:xfrm>
          <a:prstGeom prst="rect">
            <a:avLst/>
          </a:prstGeom>
        </p:spPr>
      </p:pic>
      <p:pic>
        <p:nvPicPr>
          <p:cNvPr id="12" name="Picture 11" descr="Screen Shot 2013-04-02 at 12.27.08 AM.png"/>
          <p:cNvPicPr>
            <a:picLocks noChangeAspect="1"/>
          </p:cNvPicPr>
          <p:nvPr/>
        </p:nvPicPr>
        <p:blipFill>
          <a:blip r:embed="rId3"/>
          <a:stretch>
            <a:fillRect/>
          </a:stretch>
        </p:blipFill>
        <p:spPr>
          <a:xfrm>
            <a:off x="458009" y="778739"/>
            <a:ext cx="4064585" cy="28969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10" y="274638"/>
            <a:ext cx="8229600" cy="515798"/>
          </a:xfrm>
        </p:spPr>
        <p:txBody>
          <a:bodyPr>
            <a:noAutofit/>
          </a:bodyPr>
          <a:lstStyle/>
          <a:p>
            <a:r>
              <a:rPr lang="en-US" dirty="0" smtClean="0"/>
              <a:t>US Female Regression </a:t>
            </a:r>
            <a:endParaRPr lang="en-US" dirty="0"/>
          </a:p>
        </p:txBody>
      </p:sp>
      <p:pic>
        <p:nvPicPr>
          <p:cNvPr id="5" name="Picture 4" descr="Screen Shot 2013-04-02 at 12.18.57 AM.png"/>
          <p:cNvPicPr>
            <a:picLocks noChangeAspect="1"/>
          </p:cNvPicPr>
          <p:nvPr/>
        </p:nvPicPr>
        <p:blipFill>
          <a:blip r:embed="rId2"/>
          <a:stretch>
            <a:fillRect/>
          </a:stretch>
        </p:blipFill>
        <p:spPr>
          <a:xfrm>
            <a:off x="458010" y="1029617"/>
            <a:ext cx="4181213" cy="3159901"/>
          </a:xfrm>
          <a:prstGeom prst="rect">
            <a:avLst/>
          </a:prstGeom>
        </p:spPr>
      </p:pic>
      <p:pic>
        <p:nvPicPr>
          <p:cNvPr id="7" name="Picture 6" descr="Screen Shot 2013-04-02 at 12.23.03 AM.png"/>
          <p:cNvPicPr>
            <a:picLocks noChangeAspect="1"/>
          </p:cNvPicPr>
          <p:nvPr/>
        </p:nvPicPr>
        <p:blipFill>
          <a:blip r:embed="rId3"/>
          <a:srcRect l="4508"/>
          <a:stretch>
            <a:fillRect/>
          </a:stretch>
        </p:blipFill>
        <p:spPr>
          <a:xfrm>
            <a:off x="4639223" y="3668634"/>
            <a:ext cx="4048387" cy="30377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10" y="274638"/>
            <a:ext cx="8229600" cy="515798"/>
          </a:xfrm>
        </p:spPr>
        <p:txBody>
          <a:bodyPr>
            <a:noAutofit/>
          </a:bodyPr>
          <a:lstStyle/>
          <a:p>
            <a:r>
              <a:rPr lang="en-US" dirty="0" smtClean="0"/>
              <a:t>Argentine Male Regression </a:t>
            </a:r>
            <a:endParaRPr lang="en-US" dirty="0"/>
          </a:p>
        </p:txBody>
      </p:sp>
      <p:pic>
        <p:nvPicPr>
          <p:cNvPr id="4" name="Picture 3" descr="Screen Shot 2013-04-02 at 12.31.56 AM.png"/>
          <p:cNvPicPr>
            <a:picLocks noChangeAspect="1"/>
          </p:cNvPicPr>
          <p:nvPr/>
        </p:nvPicPr>
        <p:blipFill>
          <a:blip r:embed="rId2"/>
          <a:stretch>
            <a:fillRect/>
          </a:stretch>
        </p:blipFill>
        <p:spPr>
          <a:xfrm>
            <a:off x="458010" y="1125419"/>
            <a:ext cx="4142337" cy="2900883"/>
          </a:xfrm>
          <a:prstGeom prst="rect">
            <a:avLst/>
          </a:prstGeom>
        </p:spPr>
      </p:pic>
      <p:pic>
        <p:nvPicPr>
          <p:cNvPr id="6" name="Picture 5" descr="Screen Shot 2013-04-02 at 12.33.55 AM.png"/>
          <p:cNvPicPr>
            <a:picLocks noChangeAspect="1"/>
          </p:cNvPicPr>
          <p:nvPr/>
        </p:nvPicPr>
        <p:blipFill>
          <a:blip r:embed="rId3"/>
          <a:stretch>
            <a:fillRect/>
          </a:stretch>
        </p:blipFill>
        <p:spPr>
          <a:xfrm>
            <a:off x="4600347" y="3591657"/>
            <a:ext cx="4087263" cy="28888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8010" y="274638"/>
            <a:ext cx="8229600" cy="515798"/>
          </a:xfrm>
        </p:spPr>
        <p:txBody>
          <a:bodyPr>
            <a:noAutofit/>
          </a:bodyPr>
          <a:lstStyle/>
          <a:p>
            <a:r>
              <a:rPr lang="en-US" dirty="0" smtClean="0"/>
              <a:t>US Male Regression </a:t>
            </a:r>
            <a:endParaRPr lang="en-US" dirty="0"/>
          </a:p>
        </p:txBody>
      </p:sp>
      <p:pic>
        <p:nvPicPr>
          <p:cNvPr id="5" name="Picture 4" descr="Screen Shot 2013-04-02 at 12.35.03 AM.png"/>
          <p:cNvPicPr>
            <a:picLocks noChangeAspect="1"/>
          </p:cNvPicPr>
          <p:nvPr/>
        </p:nvPicPr>
        <p:blipFill>
          <a:blip r:embed="rId2"/>
          <a:stretch>
            <a:fillRect/>
          </a:stretch>
        </p:blipFill>
        <p:spPr>
          <a:xfrm>
            <a:off x="4649155" y="3585945"/>
            <a:ext cx="4038455" cy="2959821"/>
          </a:xfrm>
          <a:prstGeom prst="rect">
            <a:avLst/>
          </a:prstGeom>
        </p:spPr>
      </p:pic>
      <p:pic>
        <p:nvPicPr>
          <p:cNvPr id="6" name="Picture 5" descr="Screen Shot 2013-04-02 at 12.35.56 AM.png"/>
          <p:cNvPicPr>
            <a:picLocks noChangeAspect="1"/>
          </p:cNvPicPr>
          <p:nvPr/>
        </p:nvPicPr>
        <p:blipFill>
          <a:blip r:embed="rId3"/>
          <a:stretch>
            <a:fillRect/>
          </a:stretch>
        </p:blipFill>
        <p:spPr>
          <a:xfrm>
            <a:off x="458010" y="1125036"/>
            <a:ext cx="4191145" cy="29955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Box 2"/>
          <p:cNvSpPr txBox="1"/>
          <p:nvPr/>
        </p:nvSpPr>
        <p:spPr>
          <a:xfrm>
            <a:off x="907111" y="1417638"/>
            <a:ext cx="7334638" cy="4247317"/>
          </a:xfrm>
          <a:prstGeom prst="rect">
            <a:avLst/>
          </a:prstGeom>
          <a:noFill/>
        </p:spPr>
        <p:txBody>
          <a:bodyPr wrap="square" rtlCol="0">
            <a:spAutoFit/>
          </a:bodyPr>
          <a:lstStyle/>
          <a:p>
            <a:pPr>
              <a:buFont typeface="Arial"/>
              <a:buChar char="•"/>
            </a:pPr>
            <a:r>
              <a:rPr lang="en-US" dirty="0" smtClean="0"/>
              <a:t> Argentine Females: BMI is positively correlated with systolic and diastolic blood pressure. Smoking is positively correlated with BMI and fast food consumption is a significant predictor of an increased heart rate. </a:t>
            </a:r>
          </a:p>
          <a:p>
            <a:pPr>
              <a:buFont typeface="Arial"/>
              <a:buChar char="•"/>
            </a:pPr>
            <a:endParaRPr lang="en-US" dirty="0" smtClean="0"/>
          </a:p>
          <a:p>
            <a:pPr>
              <a:buFont typeface="Arial"/>
              <a:buChar char="•"/>
            </a:pPr>
            <a:r>
              <a:rPr lang="en-US" dirty="0" smtClean="0"/>
              <a:t> Argentine Males: BMI is positively correlated with systolic and diastolic blood pressure. Smoking is positively correlated with BMI and drinking 5+ alcoholic drinks in one night is a significant predictor of an increased heart rate. </a:t>
            </a:r>
          </a:p>
          <a:p>
            <a:pPr>
              <a:buFont typeface="Arial"/>
              <a:buChar char="•"/>
            </a:pPr>
            <a:endParaRPr lang="en-US" dirty="0" smtClean="0"/>
          </a:p>
          <a:p>
            <a:pPr>
              <a:buFont typeface="Arial"/>
              <a:buChar char="•"/>
            </a:pPr>
            <a:r>
              <a:rPr lang="en-US" dirty="0" smtClean="0"/>
              <a:t> US Females: Smoking is positively correlated with heart rate and having two daily alcoholic drinks daily. Fast Food Consumption is a significant predictor of an increased heart rate. </a:t>
            </a:r>
          </a:p>
          <a:p>
            <a:pPr>
              <a:buFont typeface="Arial"/>
              <a:buChar char="•"/>
            </a:pPr>
            <a:endParaRPr lang="en-US" dirty="0" smtClean="0"/>
          </a:p>
          <a:p>
            <a:pPr>
              <a:buFont typeface="Arial"/>
              <a:buChar char="•"/>
            </a:pPr>
            <a:r>
              <a:rPr lang="en-US" dirty="0" smtClean="0"/>
              <a:t>US Males: BMI is positively correlated with systolic blood pressure. Also, vigorous daily exercise is a significant predictor of a decreased heart rate.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4" name="Content Placeholder 2"/>
          <p:cNvSpPr>
            <a:spLocks noGrp="1"/>
          </p:cNvSpPr>
          <p:nvPr>
            <p:ph idx="1"/>
          </p:nvPr>
        </p:nvSpPr>
        <p:spPr>
          <a:xfrm>
            <a:off x="457200" y="1600200"/>
            <a:ext cx="8229600" cy="4525963"/>
          </a:xfrm>
        </p:spPr>
        <p:txBody>
          <a:bodyPr/>
          <a:lstStyle/>
          <a:p>
            <a:r>
              <a:rPr lang="en-US" dirty="0" smtClean="0"/>
              <a:t>Personal habits section should be more quantifiable (rather than Y/N)</a:t>
            </a:r>
          </a:p>
          <a:p>
            <a:r>
              <a:rPr lang="en-US" dirty="0" smtClean="0"/>
              <a:t>Personal health knowledge should contain definitions </a:t>
            </a:r>
          </a:p>
          <a:p>
            <a:r>
              <a:rPr lang="en-US" dirty="0" smtClean="0"/>
              <a:t>Habits (e.g. exercise) should be defined more explicitly </a:t>
            </a:r>
          </a:p>
          <a:p>
            <a:r>
              <a:rPr lang="en-US" dirty="0" smtClean="0"/>
              <a:t>Data should be collected in a more private manner to increase trust and honesty</a:t>
            </a:r>
          </a:p>
          <a:p>
            <a:endParaRPr lang="en-US" dirty="0" smtClean="0"/>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4" name="Content Placeholder 2"/>
          <p:cNvSpPr>
            <a:spLocks noGrp="1"/>
          </p:cNvSpPr>
          <p:nvPr>
            <p:ph idx="1"/>
          </p:nvPr>
        </p:nvSpPr>
        <p:spPr>
          <a:xfrm>
            <a:off x="457200" y="1600200"/>
            <a:ext cx="8229600" cy="4525963"/>
          </a:xfrm>
        </p:spPr>
        <p:txBody>
          <a:bodyPr/>
          <a:lstStyle/>
          <a:p>
            <a:r>
              <a:rPr lang="en-US" dirty="0" smtClean="0"/>
              <a:t>Dr. Don Thompson, Ph.D.  </a:t>
            </a:r>
          </a:p>
          <a:p>
            <a:r>
              <a:rPr lang="en-US" dirty="0" smtClean="0"/>
              <a:t>Pepperdine Natural Science Division </a:t>
            </a:r>
          </a:p>
          <a:p>
            <a:r>
              <a:rPr lang="en-US" dirty="0" smtClean="0"/>
              <a:t>Pepperdine International Programs</a:t>
            </a:r>
          </a:p>
          <a:p>
            <a:r>
              <a:rPr lang="en-US" dirty="0" smtClean="0"/>
              <a:t>Dr. Rafael De </a:t>
            </a:r>
            <a:r>
              <a:rPr lang="en-US" dirty="0" err="1" smtClean="0"/>
              <a:t>Sanzo</a:t>
            </a:r>
            <a:r>
              <a:rPr lang="en-US" dirty="0" smtClean="0"/>
              <a:t>, J.D. </a:t>
            </a:r>
          </a:p>
          <a:p>
            <a:r>
              <a:rPr lang="en-US" dirty="0" smtClean="0"/>
              <a:t>Juan José Herrera Paz, M.D.</a:t>
            </a:r>
          </a:p>
          <a:p>
            <a:r>
              <a:rPr lang="en-US" dirty="0" smtClean="0"/>
              <a:t>Residents of </a:t>
            </a:r>
            <a:r>
              <a:rPr lang="en-US" dirty="0" err="1" smtClean="0"/>
              <a:t>Instituto</a:t>
            </a:r>
            <a:r>
              <a:rPr lang="en-US" dirty="0" smtClean="0"/>
              <a:t> </a:t>
            </a:r>
            <a:r>
              <a:rPr lang="en-US" dirty="0" err="1" smtClean="0"/>
              <a:t>Sacre</a:t>
            </a:r>
            <a:r>
              <a:rPr lang="en-US" dirty="0" smtClean="0"/>
              <a:t> </a:t>
            </a:r>
            <a:r>
              <a:rPr lang="en-US" dirty="0" err="1" smtClean="0"/>
              <a:t>Couer</a:t>
            </a:r>
            <a:r>
              <a:rPr lang="en-US" dirty="0" smtClean="0"/>
              <a:t> </a:t>
            </a:r>
          </a:p>
          <a:p>
            <a:r>
              <a:rPr lang="en-US" dirty="0" smtClean="0"/>
              <a:t>Dr. Lee Kats, Ph.D. </a:t>
            </a:r>
          </a:p>
          <a:p>
            <a:pPr marL="0" indent="0">
              <a:buNone/>
            </a:pPr>
            <a:endParaRPr lang="en-US" dirty="0" smtClean="0"/>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457200" y="1600200"/>
            <a:ext cx="8229600" cy="4525963"/>
          </a:xfrm>
        </p:spPr>
        <p:txBody>
          <a:bodyPr>
            <a:normAutofit fontScale="62500" lnSpcReduction="20000"/>
          </a:bodyPr>
          <a:lstStyle/>
          <a:p>
            <a:r>
              <a:rPr lang="en-US" dirty="0" err="1">
                <a:solidFill>
                  <a:srgbClr val="000000"/>
                </a:solidFill>
              </a:rPr>
              <a:t>Daviglus</a:t>
            </a:r>
            <a:r>
              <a:rPr lang="en-US" dirty="0">
                <a:solidFill>
                  <a:srgbClr val="000000"/>
                </a:solidFill>
              </a:rPr>
              <a:t> ML, Talavera GA, </a:t>
            </a:r>
            <a:r>
              <a:rPr lang="en-US" dirty="0" err="1">
                <a:solidFill>
                  <a:srgbClr val="000000"/>
                </a:solidFill>
              </a:rPr>
              <a:t>Avilés</a:t>
            </a:r>
            <a:r>
              <a:rPr lang="en-US" dirty="0">
                <a:solidFill>
                  <a:srgbClr val="000000"/>
                </a:solidFill>
              </a:rPr>
              <a:t>-Santa ML,  et al.  Prevalence of major cardiovascular risk factors and cardiovascular diseases among Hispanic/Latino individuals of diverse backgrounds in the United States. </a:t>
            </a:r>
            <a:r>
              <a:rPr lang="en-US" i="1" dirty="0">
                <a:solidFill>
                  <a:srgbClr val="000000"/>
                </a:solidFill>
              </a:rPr>
              <a:t> JAMA</a:t>
            </a:r>
            <a:r>
              <a:rPr lang="en-US" dirty="0">
                <a:solidFill>
                  <a:srgbClr val="000000"/>
                </a:solidFill>
              </a:rPr>
              <a:t>. 2012;308(17):joc1201051775-</a:t>
            </a:r>
            <a:r>
              <a:rPr lang="en-US" dirty="0" smtClean="0">
                <a:solidFill>
                  <a:srgbClr val="000000"/>
                </a:solidFill>
              </a:rPr>
              <a:t>1784</a:t>
            </a:r>
            <a:endParaRPr lang="en-US" dirty="0" smtClean="0"/>
          </a:p>
          <a:p>
            <a:r>
              <a:rPr lang="en-US" dirty="0" smtClean="0"/>
              <a:t>Lynch</a:t>
            </a:r>
            <a:r>
              <a:rPr lang="en-US" dirty="0"/>
              <a:t>, E. B., Liu, K., </a:t>
            </a:r>
            <a:r>
              <a:rPr lang="en-US" dirty="0" err="1"/>
              <a:t>Kiefe</a:t>
            </a:r>
            <a:r>
              <a:rPr lang="en-US" dirty="0"/>
              <a:t>, C. I., &amp; Greenland, P. (January 01, 2006). Cardiovascular disease risk factor knowledge in young adults and 10-year change in risk factors: the Coronary Artery Risk Development in Young Adults (CARDIA) Study. American Journal of Epidemiology, 164, 12, 1171-9.</a:t>
            </a:r>
            <a:endParaRPr lang="en-US" dirty="0" smtClean="0">
              <a:solidFill>
                <a:srgbClr val="000000"/>
              </a:solidFill>
            </a:endParaRPr>
          </a:p>
          <a:p>
            <a:r>
              <a:rPr lang="en-US" dirty="0" smtClean="0">
                <a:solidFill>
                  <a:srgbClr val="000000"/>
                </a:solidFill>
              </a:rPr>
              <a:t>May</a:t>
            </a:r>
            <a:r>
              <a:rPr lang="en-US" dirty="0">
                <a:solidFill>
                  <a:srgbClr val="000000"/>
                </a:solidFill>
              </a:rPr>
              <a:t> AL, </a:t>
            </a:r>
            <a:r>
              <a:rPr lang="en-US" dirty="0" err="1">
                <a:solidFill>
                  <a:srgbClr val="000000"/>
                </a:solidFill>
              </a:rPr>
              <a:t>Kuklina</a:t>
            </a:r>
            <a:r>
              <a:rPr lang="en-US" dirty="0">
                <a:solidFill>
                  <a:srgbClr val="000000"/>
                </a:solidFill>
              </a:rPr>
              <a:t> EV, Yoon PW. Prevalence of cardiovascular disease risk factors among US adolescents, 1999-2008. </a:t>
            </a:r>
            <a:r>
              <a:rPr lang="en-US" i="1" dirty="0">
                <a:solidFill>
                  <a:srgbClr val="000000"/>
                </a:solidFill>
              </a:rPr>
              <a:t> Pediatrics</a:t>
            </a:r>
            <a:r>
              <a:rPr lang="en-US" dirty="0">
                <a:solidFill>
                  <a:srgbClr val="000000"/>
                </a:solidFill>
              </a:rPr>
              <a:t>. 2012;129(6):1035-</a:t>
            </a:r>
            <a:r>
              <a:rPr lang="en-US" dirty="0" smtClean="0">
                <a:solidFill>
                  <a:srgbClr val="000000"/>
                </a:solidFill>
              </a:rPr>
              <a:t>1041</a:t>
            </a:r>
          </a:p>
          <a:p>
            <a:r>
              <a:rPr lang="en-US" dirty="0"/>
              <a:t>Sidney, S., </a:t>
            </a:r>
            <a:r>
              <a:rPr lang="en-US" dirty="0" err="1"/>
              <a:t>Sternfeld</a:t>
            </a:r>
            <a:r>
              <a:rPr lang="en-US" dirty="0"/>
              <a:t>, B., Haskell, W. L., </a:t>
            </a:r>
            <a:r>
              <a:rPr lang="en-US" dirty="0" err="1"/>
              <a:t>Quesenberry</a:t>
            </a:r>
            <a:r>
              <a:rPr lang="en-US" dirty="0"/>
              <a:t>, C. P. J., Crow, R. S., &amp; Thomas, R. J. (January 01, 1998). Seven-year change in graded exercise treadmill test performance in young adults in the CARDIA study. Cardiovascular Risk Factors in Young Adults. Medicine and Science in Sports and Exercise, 30, 3, 427-33.</a:t>
            </a:r>
            <a:endParaRPr lang="en-US" dirty="0">
              <a:solidFill>
                <a:srgbClr val="000000"/>
              </a:solidFil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TextBox 3"/>
          <p:cNvSpPr txBox="1"/>
          <p:nvPr/>
        </p:nvSpPr>
        <p:spPr>
          <a:xfrm>
            <a:off x="457200" y="1417638"/>
            <a:ext cx="8229600" cy="4708981"/>
          </a:xfrm>
          <a:prstGeom prst="rect">
            <a:avLst/>
          </a:prstGeom>
          <a:noFill/>
        </p:spPr>
        <p:txBody>
          <a:bodyPr wrap="square" rtlCol="0">
            <a:spAutoFit/>
          </a:bodyPr>
          <a:lstStyle/>
          <a:p>
            <a:pPr>
              <a:buFont typeface="Wingdings" charset="2"/>
              <a:buChar char="Ø"/>
            </a:pPr>
            <a:r>
              <a:rPr lang="en-US" sz="2000" dirty="0"/>
              <a:t>Cardiovascular disease is the leading cause of death among adults in the US</a:t>
            </a:r>
          </a:p>
          <a:p>
            <a:pPr>
              <a:buFont typeface="Wingdings" charset="2"/>
              <a:buChar char="Ø"/>
            </a:pPr>
            <a:r>
              <a:rPr lang="en-US" sz="2000" dirty="0"/>
              <a:t>Cardiovascular disease is leading cause of death among the US </a:t>
            </a:r>
            <a:r>
              <a:rPr lang="en-US" sz="2000" dirty="0" smtClean="0"/>
              <a:t>Latinos</a:t>
            </a:r>
            <a:endParaRPr lang="en-US" sz="2000" dirty="0"/>
          </a:p>
          <a:p>
            <a:pPr>
              <a:buFont typeface="Wingdings" charset="2"/>
              <a:buChar char="Ø"/>
            </a:pPr>
            <a:r>
              <a:rPr lang="en-US" sz="2000" dirty="0" smtClean="0"/>
              <a:t>Risk </a:t>
            </a:r>
            <a:r>
              <a:rPr lang="en-US" sz="2000" dirty="0"/>
              <a:t>factors for various cardiovascular diseases preexist in childhood and young adults</a:t>
            </a:r>
          </a:p>
          <a:p>
            <a:pPr>
              <a:buFont typeface="Wingdings" charset="2"/>
              <a:buChar char="Ø"/>
            </a:pPr>
            <a:r>
              <a:rPr lang="en-US" sz="2000" dirty="0" smtClean="0"/>
              <a:t>Few literature sources on the prevalence and risk factors of cardiovascular disease in young adults</a:t>
            </a:r>
          </a:p>
          <a:p>
            <a:pPr>
              <a:buFont typeface="Wingdings" charset="2"/>
              <a:buChar char="Ø"/>
            </a:pPr>
            <a:r>
              <a:rPr lang="en-US" sz="2000" dirty="0" smtClean="0"/>
              <a:t>Cross-cultural comparative study was proposed to evaluate the risk factors and indicators of cardiovascular disease in young adults in both the United States and Argentina</a:t>
            </a:r>
          </a:p>
          <a:p>
            <a:pPr lvl="1">
              <a:buFont typeface="Arial"/>
              <a:buChar char="•"/>
            </a:pPr>
            <a:r>
              <a:rPr lang="en-US" sz="2000" dirty="0" smtClean="0"/>
              <a:t> Focused on population habits, health and health histories while keeping socioeconomic status, age, and nationality constant </a:t>
            </a:r>
          </a:p>
          <a:p>
            <a:pPr>
              <a:buFont typeface="Wingdings" charset="2"/>
              <a:buChar char="Ø"/>
            </a:pPr>
            <a:r>
              <a:rPr lang="en-US" sz="2000" dirty="0" smtClean="0"/>
              <a:t> Hypothesized that those with high prevalence of CVD risk factors (high BMI, smoking, not exercising, etc.) are more likely to show an increase of CVD indicators, i.e., have a heart rate and blood pressure outside an acceptable range. </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Box 3"/>
          <p:cNvSpPr txBox="1"/>
          <p:nvPr/>
        </p:nvSpPr>
        <p:spPr>
          <a:xfrm>
            <a:off x="457200" y="1417638"/>
            <a:ext cx="8229600" cy="4708981"/>
          </a:xfrm>
          <a:prstGeom prst="rect">
            <a:avLst/>
          </a:prstGeom>
          <a:noFill/>
        </p:spPr>
        <p:txBody>
          <a:bodyPr wrap="square" rtlCol="0">
            <a:spAutoFit/>
          </a:bodyPr>
          <a:lstStyle/>
          <a:p>
            <a:pPr marL="457200" indent="-457200">
              <a:buFont typeface="Wingdings" charset="2"/>
              <a:buChar char="Ø"/>
            </a:pPr>
            <a:r>
              <a:rPr lang="en-US" sz="2400" dirty="0" smtClean="0">
                <a:solidFill>
                  <a:srgbClr val="000000"/>
                </a:solidFill>
              </a:rPr>
              <a:t>A survey assessed 500 students from Buenos Aires, and 500 students from Malibu in the areas of</a:t>
            </a:r>
          </a:p>
          <a:p>
            <a:pPr marL="2860504" lvl="1" indent="-457200">
              <a:buFont typeface="Arial"/>
              <a:buChar char="•"/>
            </a:pPr>
            <a:r>
              <a:rPr lang="en-US" sz="2400" dirty="0" smtClean="0">
                <a:solidFill>
                  <a:srgbClr val="000000"/>
                </a:solidFill>
              </a:rPr>
              <a:t>Current medical information</a:t>
            </a:r>
          </a:p>
          <a:p>
            <a:pPr marL="2860504" lvl="1" indent="-457200">
              <a:buFont typeface="Arial"/>
              <a:buChar char="•"/>
            </a:pPr>
            <a:r>
              <a:rPr lang="en-US" sz="2400" dirty="0" smtClean="0">
                <a:solidFill>
                  <a:srgbClr val="000000"/>
                </a:solidFill>
              </a:rPr>
              <a:t>Personal health history </a:t>
            </a:r>
          </a:p>
          <a:p>
            <a:pPr marL="2860504" lvl="1" indent="-457200">
              <a:buFont typeface="Arial"/>
              <a:buChar char="•"/>
            </a:pPr>
            <a:r>
              <a:rPr lang="en-US" sz="2400" dirty="0" smtClean="0">
                <a:solidFill>
                  <a:srgbClr val="000000"/>
                </a:solidFill>
              </a:rPr>
              <a:t>Family health history</a:t>
            </a:r>
          </a:p>
          <a:p>
            <a:pPr marL="2860504" lvl="1" indent="-457200">
              <a:buFont typeface="Arial"/>
              <a:buChar char="•"/>
            </a:pPr>
            <a:r>
              <a:rPr lang="en-US" sz="2400" dirty="0" smtClean="0">
                <a:solidFill>
                  <a:srgbClr val="000000"/>
                </a:solidFill>
              </a:rPr>
              <a:t>Personal habits</a:t>
            </a:r>
          </a:p>
          <a:p>
            <a:pPr marL="2860504" lvl="1" indent="-457200">
              <a:buFont typeface="Arial"/>
              <a:buChar char="•"/>
            </a:pPr>
            <a:r>
              <a:rPr lang="en-US" sz="2400" dirty="0" smtClean="0">
                <a:solidFill>
                  <a:srgbClr val="000000"/>
                </a:solidFill>
              </a:rPr>
              <a:t>Demographic information</a:t>
            </a:r>
          </a:p>
          <a:p>
            <a:pPr marL="2860504" lvl="1" indent="-457200">
              <a:buFont typeface="Arial"/>
              <a:buChar char="•"/>
            </a:pPr>
            <a:r>
              <a:rPr lang="en-US" sz="2400" dirty="0" smtClean="0">
                <a:solidFill>
                  <a:srgbClr val="000000"/>
                </a:solidFill>
              </a:rPr>
              <a:t>Knowledge of cardiovascular health. </a:t>
            </a:r>
          </a:p>
          <a:p>
            <a:pPr marL="457200" indent="-457200">
              <a:buFont typeface="Wingdings" charset="2"/>
              <a:buChar char="Ø"/>
            </a:pPr>
            <a:r>
              <a:rPr lang="en-US" sz="2400" dirty="0" smtClean="0">
                <a:solidFill>
                  <a:srgbClr val="000000"/>
                </a:solidFill>
              </a:rPr>
              <a:t>Additionally, blood pressure, heart rate were recorded.</a:t>
            </a:r>
          </a:p>
          <a:p>
            <a:pPr marL="457200" indent="-457200">
              <a:buFont typeface="Wingdings" charset="2"/>
              <a:buChar char="Ø"/>
            </a:pPr>
            <a:r>
              <a:rPr lang="en-US" sz="2400" dirty="0" smtClean="0">
                <a:solidFill>
                  <a:srgbClr val="000000"/>
                </a:solidFill>
              </a:rPr>
              <a:t>International students, and those outside the 18-25 age range were omitted from final analysis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457200" y="1417638"/>
            <a:ext cx="3845097" cy="4525963"/>
          </a:xfrm>
        </p:spPr>
        <p:txBody>
          <a:bodyPr>
            <a:noAutofit/>
          </a:bodyPr>
          <a:lstStyle/>
          <a:p>
            <a:pPr>
              <a:buFont typeface="Wingdings" charset="2"/>
              <a:buChar char="Ø"/>
            </a:pPr>
            <a:r>
              <a:rPr lang="en-US" sz="2200" dirty="0" smtClean="0"/>
              <a:t>Argentina</a:t>
            </a:r>
          </a:p>
          <a:p>
            <a:pPr lvl="1">
              <a:buFont typeface="Arial"/>
              <a:buChar char="•"/>
            </a:pPr>
            <a:r>
              <a:rPr lang="en-US" sz="2200" dirty="0" smtClean="0"/>
              <a:t>Total Sample Size = 399</a:t>
            </a:r>
          </a:p>
          <a:p>
            <a:pPr lvl="1">
              <a:buFont typeface="Arial"/>
              <a:buChar char="•"/>
            </a:pPr>
            <a:r>
              <a:rPr lang="en-US" sz="2200" dirty="0" smtClean="0"/>
              <a:t>Female Sample Size = 241</a:t>
            </a:r>
          </a:p>
          <a:p>
            <a:pPr lvl="2">
              <a:buFont typeface="Lucida Grande"/>
              <a:buChar char="-"/>
            </a:pPr>
            <a:r>
              <a:rPr lang="en-US" sz="2200" dirty="0" smtClean="0"/>
              <a:t>Average Age = 20.47</a:t>
            </a:r>
          </a:p>
          <a:p>
            <a:pPr lvl="1">
              <a:buFont typeface="Arial"/>
              <a:buChar char="•"/>
            </a:pPr>
            <a:r>
              <a:rPr lang="en-US" sz="2200" dirty="0" smtClean="0"/>
              <a:t>Male Sample Size = 158</a:t>
            </a:r>
          </a:p>
          <a:p>
            <a:pPr lvl="2">
              <a:buFont typeface="Lucida Grande"/>
              <a:buChar char="-"/>
            </a:pPr>
            <a:r>
              <a:rPr lang="en-US" sz="2200" dirty="0" smtClean="0"/>
              <a:t>Average Age = 20.87</a:t>
            </a:r>
          </a:p>
          <a:p>
            <a:pPr>
              <a:buFont typeface="Wingdings" charset="2"/>
              <a:buChar char="Ø"/>
            </a:pPr>
            <a:r>
              <a:rPr lang="en-US" sz="2200" dirty="0" smtClean="0"/>
              <a:t>USA</a:t>
            </a:r>
          </a:p>
          <a:p>
            <a:pPr lvl="1">
              <a:buFont typeface="Arial"/>
              <a:buChar char="•"/>
            </a:pPr>
            <a:r>
              <a:rPr lang="en-US" sz="2200" dirty="0" smtClean="0"/>
              <a:t>Total Sample Size = 195</a:t>
            </a:r>
          </a:p>
          <a:p>
            <a:pPr lvl="1">
              <a:buFont typeface="Arial"/>
              <a:buChar char="•"/>
            </a:pPr>
            <a:r>
              <a:rPr lang="en-US" sz="2200" dirty="0" smtClean="0"/>
              <a:t>Female Sample Size = 101</a:t>
            </a:r>
          </a:p>
          <a:p>
            <a:pPr lvl="2">
              <a:buFont typeface="Lucida Grande"/>
              <a:buChar char="-"/>
            </a:pPr>
            <a:r>
              <a:rPr lang="en-US" sz="2200" dirty="0" smtClean="0"/>
              <a:t>Average Age = 19.95</a:t>
            </a:r>
          </a:p>
          <a:p>
            <a:pPr lvl="1">
              <a:buFont typeface="Arial"/>
              <a:buChar char="•"/>
            </a:pPr>
            <a:r>
              <a:rPr lang="en-US" sz="2200" dirty="0" smtClean="0"/>
              <a:t>Male Sample Size = 94</a:t>
            </a:r>
          </a:p>
          <a:p>
            <a:pPr lvl="2">
              <a:buFont typeface="Lucida Grande"/>
              <a:buChar char="-"/>
            </a:pPr>
            <a:r>
              <a:rPr lang="en-US" sz="2200" dirty="0" smtClean="0"/>
              <a:t>Average Age = 19.82</a:t>
            </a:r>
            <a:endParaRPr lang="en-US" sz="2200" dirty="0"/>
          </a:p>
        </p:txBody>
      </p:sp>
      <p:pic>
        <p:nvPicPr>
          <p:cNvPr id="5" name="Picture 4" descr="Screen Shot 2013-03-15 at 4.34.11 PM.png"/>
          <p:cNvPicPr>
            <a:picLocks noChangeAspect="1"/>
          </p:cNvPicPr>
          <p:nvPr/>
        </p:nvPicPr>
        <p:blipFill>
          <a:blip r:embed="rId2"/>
          <a:stretch>
            <a:fillRect/>
          </a:stretch>
        </p:blipFill>
        <p:spPr>
          <a:xfrm>
            <a:off x="5111750" y="1417638"/>
            <a:ext cx="3492500" cy="4711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093" y="3705961"/>
            <a:ext cx="3441264" cy="646331"/>
          </a:xfrm>
          <a:prstGeom prst="rect">
            <a:avLst/>
          </a:prstGeom>
          <a:noFill/>
        </p:spPr>
        <p:txBody>
          <a:bodyPr wrap="square" rtlCol="0">
            <a:spAutoFit/>
          </a:bodyPr>
          <a:lstStyle/>
          <a:p>
            <a:r>
              <a:rPr lang="en-US" dirty="0" smtClean="0"/>
              <a:t>Figure 1: Argentine Female Diastolic Blood Pressure  </a:t>
            </a:r>
            <a:endParaRPr lang="en-US" dirty="0"/>
          </a:p>
        </p:txBody>
      </p:sp>
      <p:sp>
        <p:nvSpPr>
          <p:cNvPr id="9" name="TextBox 8"/>
          <p:cNvSpPr txBox="1"/>
          <p:nvPr/>
        </p:nvSpPr>
        <p:spPr>
          <a:xfrm>
            <a:off x="4845716" y="3770752"/>
            <a:ext cx="3512661" cy="646331"/>
          </a:xfrm>
          <a:prstGeom prst="rect">
            <a:avLst/>
          </a:prstGeom>
          <a:noFill/>
        </p:spPr>
        <p:txBody>
          <a:bodyPr wrap="square" rtlCol="0">
            <a:spAutoFit/>
          </a:bodyPr>
          <a:lstStyle/>
          <a:p>
            <a:r>
              <a:rPr lang="en-US" dirty="0" smtClean="0"/>
              <a:t>Figure 2: US Female Diastolic Blood Pressure  </a:t>
            </a:r>
            <a:endParaRPr lang="en-US" dirty="0"/>
          </a:p>
        </p:txBody>
      </p:sp>
      <p:sp>
        <p:nvSpPr>
          <p:cNvPr id="10" name="TextBox 9"/>
          <p:cNvSpPr txBox="1"/>
          <p:nvPr/>
        </p:nvSpPr>
        <p:spPr>
          <a:xfrm>
            <a:off x="3783430" y="4483454"/>
            <a:ext cx="4968085" cy="2062103"/>
          </a:xfrm>
          <a:prstGeom prst="rect">
            <a:avLst/>
          </a:prstGeom>
          <a:noFill/>
        </p:spPr>
        <p:txBody>
          <a:bodyPr wrap="square" rtlCol="0">
            <a:spAutoFit/>
          </a:bodyPr>
          <a:lstStyle/>
          <a:p>
            <a:r>
              <a:rPr lang="en-US" sz="1600" dirty="0" smtClean="0"/>
              <a:t>From a two sample t-test, the diastolic blood pressure difference of the population means of Argentine and US females was found to be significantly different from 0 with p-value &lt; 0.001. The 95% CI is (3.678, 7.323) and so the Argentine female population has a higher mean diastolic blood pressure. We also tested the difference of means of BMI, Systolic Blood Pressure and Heart Rate but no significant differences were found. </a:t>
            </a:r>
            <a:endParaRPr lang="en-US" sz="1600" dirty="0"/>
          </a:p>
        </p:txBody>
      </p:sp>
      <p:pic>
        <p:nvPicPr>
          <p:cNvPr id="11" name="Picture 10" descr="Screen Shot 2013-03-28 at 3.35.35 PM.png"/>
          <p:cNvPicPr>
            <a:picLocks noChangeAspect="1"/>
          </p:cNvPicPr>
          <p:nvPr/>
        </p:nvPicPr>
        <p:blipFill>
          <a:blip r:embed="rId2"/>
          <a:stretch>
            <a:fillRect/>
          </a:stretch>
        </p:blipFill>
        <p:spPr>
          <a:xfrm>
            <a:off x="4845716" y="748651"/>
            <a:ext cx="3512661" cy="3022100"/>
          </a:xfrm>
          <a:prstGeom prst="rect">
            <a:avLst/>
          </a:prstGeom>
        </p:spPr>
      </p:pic>
      <p:pic>
        <p:nvPicPr>
          <p:cNvPr id="12" name="Picture 11" descr="Screen Shot 2013-03-28 at 3.37.15 PM.png"/>
          <p:cNvPicPr>
            <a:picLocks noChangeAspect="1"/>
          </p:cNvPicPr>
          <p:nvPr/>
        </p:nvPicPr>
        <p:blipFill>
          <a:blip r:embed="rId3"/>
          <a:stretch>
            <a:fillRect/>
          </a:stretch>
        </p:blipFill>
        <p:spPr>
          <a:xfrm>
            <a:off x="733093" y="748651"/>
            <a:ext cx="3551869" cy="3022099"/>
          </a:xfrm>
          <a:prstGeom prst="rect">
            <a:avLst/>
          </a:prstGeom>
        </p:spPr>
      </p:pic>
      <p:sp>
        <p:nvSpPr>
          <p:cNvPr id="13" name="TextBox 12"/>
          <p:cNvSpPr txBox="1"/>
          <p:nvPr/>
        </p:nvSpPr>
        <p:spPr>
          <a:xfrm>
            <a:off x="907111" y="184666"/>
            <a:ext cx="7451266" cy="400110"/>
          </a:xfrm>
          <a:prstGeom prst="rect">
            <a:avLst/>
          </a:prstGeom>
          <a:noFill/>
        </p:spPr>
        <p:txBody>
          <a:bodyPr wrap="square" rtlCol="0">
            <a:spAutoFit/>
          </a:bodyPr>
          <a:lstStyle/>
          <a:p>
            <a:pPr algn="ctr"/>
            <a:r>
              <a:rPr lang="en-US" sz="2000" dirty="0" smtClean="0"/>
              <a:t>Two Sample T-Test: Argentine Females vs. US Females Health </a:t>
            </a:r>
            <a:endParaRPr lang="en-US" sz="2000" dirty="0"/>
          </a:p>
        </p:txBody>
      </p:sp>
      <p:pic>
        <p:nvPicPr>
          <p:cNvPr id="14" name="Picture 13" descr="T-Test Arg F vs US F Health .png"/>
          <p:cNvPicPr>
            <a:picLocks noChangeAspect="1"/>
          </p:cNvPicPr>
          <p:nvPr/>
        </p:nvPicPr>
        <p:blipFill>
          <a:blip r:embed="rId4"/>
          <a:srcRect l="13178" t="16234" r="65720" b="60000"/>
          <a:stretch>
            <a:fillRect/>
          </a:stretch>
        </p:blipFill>
        <p:spPr>
          <a:xfrm>
            <a:off x="733093" y="4564799"/>
            <a:ext cx="2814099" cy="19807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505361"/>
          </a:xfrm>
        </p:spPr>
        <p:txBody>
          <a:bodyPr>
            <a:normAutofit/>
          </a:bodyPr>
          <a:lstStyle/>
          <a:p>
            <a:r>
              <a:rPr lang="en-US" sz="2000" dirty="0" smtClean="0"/>
              <a:t>Two Sample T-Test: Argentine Males vs. US Males Health</a:t>
            </a:r>
            <a:endParaRPr lang="en-US" sz="2000" dirty="0"/>
          </a:p>
        </p:txBody>
      </p:sp>
      <p:pic>
        <p:nvPicPr>
          <p:cNvPr id="5" name="Picture 4" descr="Screen Shot 2013-03-28 at 3.51.08 PM.png"/>
          <p:cNvPicPr>
            <a:picLocks noChangeAspect="1"/>
          </p:cNvPicPr>
          <p:nvPr/>
        </p:nvPicPr>
        <p:blipFill>
          <a:blip r:embed="rId2"/>
          <a:stretch>
            <a:fillRect/>
          </a:stretch>
        </p:blipFill>
        <p:spPr>
          <a:xfrm>
            <a:off x="457199" y="492401"/>
            <a:ext cx="2429041" cy="2073273"/>
          </a:xfrm>
          <a:prstGeom prst="rect">
            <a:avLst/>
          </a:prstGeom>
        </p:spPr>
      </p:pic>
      <p:pic>
        <p:nvPicPr>
          <p:cNvPr id="6" name="Picture 5" descr="Screen Shot 2013-03-28 at 3.52.00 PM.png"/>
          <p:cNvPicPr>
            <a:picLocks noChangeAspect="1"/>
          </p:cNvPicPr>
          <p:nvPr/>
        </p:nvPicPr>
        <p:blipFill>
          <a:blip r:embed="rId3"/>
          <a:stretch>
            <a:fillRect/>
          </a:stretch>
        </p:blipFill>
        <p:spPr>
          <a:xfrm>
            <a:off x="3241397" y="473570"/>
            <a:ext cx="2434524" cy="2092104"/>
          </a:xfrm>
          <a:prstGeom prst="rect">
            <a:avLst/>
          </a:prstGeom>
        </p:spPr>
      </p:pic>
      <p:pic>
        <p:nvPicPr>
          <p:cNvPr id="7" name="Picture 6" descr="Screen Shot 2013-03-28 at 3.53.28 PM.png"/>
          <p:cNvPicPr>
            <a:picLocks noChangeAspect="1"/>
          </p:cNvPicPr>
          <p:nvPr/>
        </p:nvPicPr>
        <p:blipFill>
          <a:blip r:embed="rId4"/>
          <a:stretch>
            <a:fillRect/>
          </a:stretch>
        </p:blipFill>
        <p:spPr>
          <a:xfrm>
            <a:off x="6184000" y="473569"/>
            <a:ext cx="2413646" cy="2092105"/>
          </a:xfrm>
          <a:prstGeom prst="rect">
            <a:avLst/>
          </a:prstGeom>
        </p:spPr>
      </p:pic>
      <p:sp>
        <p:nvSpPr>
          <p:cNvPr id="8" name="TextBox 7"/>
          <p:cNvSpPr txBox="1"/>
          <p:nvPr/>
        </p:nvSpPr>
        <p:spPr>
          <a:xfrm>
            <a:off x="457199" y="2565674"/>
            <a:ext cx="2429041" cy="276999"/>
          </a:xfrm>
          <a:prstGeom prst="rect">
            <a:avLst/>
          </a:prstGeom>
          <a:noFill/>
        </p:spPr>
        <p:txBody>
          <a:bodyPr wrap="square" rtlCol="0">
            <a:spAutoFit/>
          </a:bodyPr>
          <a:lstStyle/>
          <a:p>
            <a:r>
              <a:rPr lang="en-US" sz="1200" dirty="0" smtClean="0"/>
              <a:t>Figure 3: Argentine Male BMI</a:t>
            </a:r>
            <a:endParaRPr lang="en-US" sz="1200" dirty="0"/>
          </a:p>
        </p:txBody>
      </p:sp>
      <p:sp>
        <p:nvSpPr>
          <p:cNvPr id="9" name="TextBox 8"/>
          <p:cNvSpPr txBox="1"/>
          <p:nvPr/>
        </p:nvSpPr>
        <p:spPr>
          <a:xfrm>
            <a:off x="3246880" y="2565674"/>
            <a:ext cx="2429041" cy="276999"/>
          </a:xfrm>
          <a:prstGeom prst="rect">
            <a:avLst/>
          </a:prstGeom>
          <a:noFill/>
        </p:spPr>
        <p:txBody>
          <a:bodyPr wrap="square" rtlCol="0">
            <a:spAutoFit/>
          </a:bodyPr>
          <a:lstStyle/>
          <a:p>
            <a:r>
              <a:rPr lang="en-US" sz="1200" dirty="0" smtClean="0"/>
              <a:t>Figure 4: Argentine Male Systolic BP</a:t>
            </a:r>
            <a:endParaRPr lang="en-US" sz="1200" dirty="0"/>
          </a:p>
        </p:txBody>
      </p:sp>
      <p:sp>
        <p:nvSpPr>
          <p:cNvPr id="10" name="TextBox 9"/>
          <p:cNvSpPr txBox="1"/>
          <p:nvPr/>
        </p:nvSpPr>
        <p:spPr>
          <a:xfrm>
            <a:off x="6168605" y="2565674"/>
            <a:ext cx="2518195" cy="276999"/>
          </a:xfrm>
          <a:prstGeom prst="rect">
            <a:avLst/>
          </a:prstGeom>
          <a:noFill/>
        </p:spPr>
        <p:txBody>
          <a:bodyPr wrap="square" rtlCol="0">
            <a:spAutoFit/>
          </a:bodyPr>
          <a:lstStyle/>
          <a:p>
            <a:r>
              <a:rPr lang="en-US" sz="1200" dirty="0" smtClean="0"/>
              <a:t>Figure 5: Argentine Male Diastolic BP</a:t>
            </a:r>
            <a:endParaRPr lang="en-US" sz="1200" dirty="0"/>
          </a:p>
        </p:txBody>
      </p:sp>
      <p:pic>
        <p:nvPicPr>
          <p:cNvPr id="11" name="Picture 10" descr="Screen Shot 2013-03-28 at 4.06.07 PM.png"/>
          <p:cNvPicPr>
            <a:picLocks noChangeAspect="1"/>
          </p:cNvPicPr>
          <p:nvPr/>
        </p:nvPicPr>
        <p:blipFill>
          <a:blip r:embed="rId5"/>
          <a:stretch>
            <a:fillRect/>
          </a:stretch>
        </p:blipFill>
        <p:spPr>
          <a:xfrm>
            <a:off x="457199" y="3011126"/>
            <a:ext cx="2429041" cy="2116557"/>
          </a:xfrm>
          <a:prstGeom prst="rect">
            <a:avLst/>
          </a:prstGeom>
        </p:spPr>
      </p:pic>
      <p:sp>
        <p:nvSpPr>
          <p:cNvPr id="12" name="TextBox 11"/>
          <p:cNvSpPr txBox="1"/>
          <p:nvPr/>
        </p:nvSpPr>
        <p:spPr>
          <a:xfrm>
            <a:off x="457199" y="5127683"/>
            <a:ext cx="2429041" cy="276999"/>
          </a:xfrm>
          <a:prstGeom prst="rect">
            <a:avLst/>
          </a:prstGeom>
          <a:noFill/>
        </p:spPr>
        <p:txBody>
          <a:bodyPr wrap="square" rtlCol="0">
            <a:spAutoFit/>
          </a:bodyPr>
          <a:lstStyle/>
          <a:p>
            <a:r>
              <a:rPr lang="en-US" sz="1200" dirty="0" smtClean="0"/>
              <a:t>Figure 6: US Male BMI</a:t>
            </a:r>
            <a:endParaRPr lang="en-US" sz="1200" dirty="0"/>
          </a:p>
        </p:txBody>
      </p:sp>
      <p:sp>
        <p:nvSpPr>
          <p:cNvPr id="13" name="TextBox 12"/>
          <p:cNvSpPr txBox="1"/>
          <p:nvPr/>
        </p:nvSpPr>
        <p:spPr>
          <a:xfrm>
            <a:off x="3134438" y="5127683"/>
            <a:ext cx="2429041" cy="276999"/>
          </a:xfrm>
          <a:prstGeom prst="rect">
            <a:avLst/>
          </a:prstGeom>
          <a:noFill/>
        </p:spPr>
        <p:txBody>
          <a:bodyPr wrap="square" rtlCol="0">
            <a:spAutoFit/>
          </a:bodyPr>
          <a:lstStyle/>
          <a:p>
            <a:r>
              <a:rPr lang="en-US" sz="1200" dirty="0" smtClean="0"/>
              <a:t>Figure 7: US Male Systolic BP</a:t>
            </a:r>
            <a:endParaRPr lang="en-US" sz="1200" dirty="0"/>
          </a:p>
        </p:txBody>
      </p:sp>
      <p:pic>
        <p:nvPicPr>
          <p:cNvPr id="14" name="Picture 13" descr="Screen Shot 2013-03-28 at 4.08.50 PM.png"/>
          <p:cNvPicPr>
            <a:picLocks noChangeAspect="1"/>
          </p:cNvPicPr>
          <p:nvPr/>
        </p:nvPicPr>
        <p:blipFill>
          <a:blip r:embed="rId6"/>
          <a:stretch>
            <a:fillRect/>
          </a:stretch>
        </p:blipFill>
        <p:spPr>
          <a:xfrm>
            <a:off x="3205200" y="3011127"/>
            <a:ext cx="2470721" cy="2116556"/>
          </a:xfrm>
          <a:prstGeom prst="rect">
            <a:avLst/>
          </a:prstGeom>
        </p:spPr>
      </p:pic>
      <p:pic>
        <p:nvPicPr>
          <p:cNvPr id="15" name="Picture 14" descr="Screen Shot 2013-03-28 at 4.19.12 PM.png"/>
          <p:cNvPicPr>
            <a:picLocks noChangeAspect="1"/>
          </p:cNvPicPr>
          <p:nvPr/>
        </p:nvPicPr>
        <p:blipFill>
          <a:blip r:embed="rId7"/>
          <a:stretch>
            <a:fillRect/>
          </a:stretch>
        </p:blipFill>
        <p:spPr>
          <a:xfrm>
            <a:off x="6168605" y="3011126"/>
            <a:ext cx="2488329" cy="2116558"/>
          </a:xfrm>
          <a:prstGeom prst="rect">
            <a:avLst/>
          </a:prstGeom>
        </p:spPr>
      </p:pic>
      <p:sp>
        <p:nvSpPr>
          <p:cNvPr id="16" name="TextBox 15"/>
          <p:cNvSpPr txBox="1"/>
          <p:nvPr/>
        </p:nvSpPr>
        <p:spPr>
          <a:xfrm>
            <a:off x="6168605" y="5127684"/>
            <a:ext cx="2429041" cy="276999"/>
          </a:xfrm>
          <a:prstGeom prst="rect">
            <a:avLst/>
          </a:prstGeom>
          <a:noFill/>
        </p:spPr>
        <p:txBody>
          <a:bodyPr wrap="square" rtlCol="0">
            <a:spAutoFit/>
          </a:bodyPr>
          <a:lstStyle/>
          <a:p>
            <a:r>
              <a:rPr lang="en-US" sz="1200" dirty="0" smtClean="0"/>
              <a:t>Figure 8: US Male Diastolic BP</a:t>
            </a:r>
            <a:endParaRPr lang="en-US" sz="1200" dirty="0"/>
          </a:p>
        </p:txBody>
      </p:sp>
      <p:pic>
        <p:nvPicPr>
          <p:cNvPr id="17" name="Picture 16" descr="T-Test Arg M vs US M Health.png"/>
          <p:cNvPicPr>
            <a:picLocks noChangeAspect="1"/>
          </p:cNvPicPr>
          <p:nvPr/>
        </p:nvPicPr>
        <p:blipFill>
          <a:blip r:embed="rId8"/>
          <a:srcRect l="12613" t="16098" r="65886" b="65106"/>
          <a:stretch>
            <a:fillRect/>
          </a:stretch>
        </p:blipFill>
        <p:spPr>
          <a:xfrm>
            <a:off x="210983" y="5573136"/>
            <a:ext cx="1966082" cy="1074159"/>
          </a:xfrm>
          <a:prstGeom prst="rect">
            <a:avLst/>
          </a:prstGeom>
        </p:spPr>
      </p:pic>
      <p:sp>
        <p:nvSpPr>
          <p:cNvPr id="19" name="TextBox 18"/>
          <p:cNvSpPr txBox="1"/>
          <p:nvPr/>
        </p:nvSpPr>
        <p:spPr>
          <a:xfrm>
            <a:off x="2203119" y="5404683"/>
            <a:ext cx="6940881" cy="1661993"/>
          </a:xfrm>
          <a:prstGeom prst="rect">
            <a:avLst/>
          </a:prstGeom>
          <a:noFill/>
        </p:spPr>
        <p:txBody>
          <a:bodyPr wrap="square" rtlCol="0">
            <a:spAutoFit/>
          </a:bodyPr>
          <a:lstStyle/>
          <a:p>
            <a:r>
              <a:rPr lang="en-US" sz="1200" dirty="0" smtClean="0"/>
              <a:t>From a two sample t-test, the mean BMIs of the Argentine and US male populations are significantly different with a p-value </a:t>
            </a:r>
            <a:r>
              <a:rPr lang="en-US" sz="1200" dirty="0"/>
              <a:t>=</a:t>
            </a:r>
            <a:r>
              <a:rPr lang="en-US" sz="1200" dirty="0" smtClean="0"/>
              <a:t> 0.001. The 95% CI about the difference is (0.474, 1.965); the Argentine male population has a higher BMI mean. The mean systolic blood pressures of the Argentine and US male populations are significantly different with a  p-value = 0.009. The 95% CI about the difference is (1.029, 7.057); the Argentine male population has a higher mean systolic </a:t>
            </a:r>
            <a:r>
              <a:rPr lang="en-US" sz="1200" dirty="0" err="1" smtClean="0"/>
              <a:t>bp</a:t>
            </a:r>
            <a:r>
              <a:rPr lang="en-US" sz="1200" dirty="0" smtClean="0"/>
              <a:t>. The mean diastolic blood pressures of Argentine and US males are significantly different with a </a:t>
            </a:r>
            <a:r>
              <a:rPr lang="en-US" sz="1200" dirty="0" err="1" smtClean="0"/>
              <a:t>p</a:t>
            </a:r>
            <a:r>
              <a:rPr lang="en-US" sz="1200" dirty="0" smtClean="0"/>
              <a:t>-value of 0.000. The 95% CI about the difference is (7.820, 13.203); the Argentine male population has a higher mean diastolic blood pressure.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4217"/>
            <a:ext cx="9144000" cy="865663"/>
          </a:xfrm>
        </p:spPr>
        <p:txBody>
          <a:bodyPr>
            <a:noAutofit/>
          </a:bodyPr>
          <a:lstStyle/>
          <a:p>
            <a:r>
              <a:rPr lang="en-US" dirty="0" smtClean="0"/>
              <a:t>Argentine Female Correlations</a:t>
            </a:r>
            <a:endParaRPr lang="en-US" dirty="0"/>
          </a:p>
        </p:txBody>
      </p:sp>
      <p:graphicFrame>
        <p:nvGraphicFramePr>
          <p:cNvPr id="3" name="Table 2"/>
          <p:cNvGraphicFramePr>
            <a:graphicFrameLocks noGrp="1"/>
          </p:cNvGraphicFramePr>
          <p:nvPr/>
        </p:nvGraphicFramePr>
        <p:xfrm>
          <a:off x="38877" y="1269880"/>
          <a:ext cx="9066248" cy="5254398"/>
        </p:xfrm>
        <a:graphic>
          <a:graphicData uri="http://schemas.openxmlformats.org/drawingml/2006/table">
            <a:tbl>
              <a:tblPr/>
              <a:tblGrid>
                <a:gridCol w="1202798"/>
                <a:gridCol w="349200"/>
                <a:gridCol w="683648"/>
                <a:gridCol w="674350"/>
                <a:gridCol w="814797"/>
                <a:gridCol w="659599"/>
                <a:gridCol w="853598"/>
                <a:gridCol w="711332"/>
                <a:gridCol w="711332"/>
                <a:gridCol w="698398"/>
                <a:gridCol w="931198"/>
                <a:gridCol w="775998"/>
              </a:tblGrid>
              <a:tr h="725031">
                <a:tc>
                  <a:txBody>
                    <a:bodyPr/>
                    <a:lstStyle/>
                    <a:p>
                      <a:pPr algn="ctr" fontAlgn="b"/>
                      <a:r>
                        <a:rPr lang="en-US" sz="1150" b="0" i="1" u="none" strike="noStrike" dirty="0">
                          <a:latin typeface="Verdana"/>
                        </a:rPr>
                        <a:t>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dirty="0">
                          <a:latin typeface="Verdana"/>
                        </a:rPr>
                        <a:t>BMI</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Systolic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Diastolic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Heart Rate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Smoker</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Daily Soda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2 Fruit/ Veg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Salt Food</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2 Alcohol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Half Hr Daily Exercise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0" i="1" u="none" strike="noStrike">
                          <a:latin typeface="Verdana"/>
                        </a:rPr>
                        <a:t>Fast Food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143">
                <a:tc>
                  <a:txBody>
                    <a:bodyPr/>
                    <a:lstStyle/>
                    <a:p>
                      <a:pPr algn="ctr" fontAlgn="b"/>
                      <a:r>
                        <a:rPr lang="en-US" sz="1150" b="0" i="0" u="none" strike="noStrike">
                          <a:latin typeface="Verdana"/>
                        </a:rPr>
                        <a:t>BMI</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dirty="0">
                          <a:solidFill>
                            <a:srgbClr val="DD0806"/>
                          </a:solidFill>
                          <a:latin typeface="Verdana"/>
                        </a:rPr>
                        <a:t> </a:t>
                      </a:r>
                      <a:r>
                        <a:rPr lang="en-US" sz="1150" b="0" i="0" u="none" strike="noStrike" dirty="0" smtClean="0">
                          <a:solidFill>
                            <a:srgbClr val="DD0806"/>
                          </a:solidFill>
                          <a:latin typeface="Verdana"/>
                        </a:rPr>
                        <a:t>0.235</a:t>
                      </a:r>
                      <a:r>
                        <a:rPr lang="en-US" sz="1150" b="0" i="0" u="none" strike="noStrike" dirty="0">
                          <a:solidFill>
                            <a:srgbClr val="DD0806"/>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solidFill>
                            <a:srgbClr val="DD0806"/>
                          </a:solidFill>
                          <a:latin typeface="Verdana"/>
                        </a:rPr>
                        <a:t> 0.155**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-0.108</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dirty="0">
                          <a:solidFill>
                            <a:srgbClr val="DD0806"/>
                          </a:solidFill>
                          <a:latin typeface="Verdana"/>
                        </a:rPr>
                        <a:t>0.136*</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0.024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0.006</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-0.094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latin typeface="Verdana"/>
                        </a:rPr>
                        <a:t>-0.077</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dirty="0">
                          <a:latin typeface="Verdana"/>
                        </a:rPr>
                        <a:t>0.072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50" b="0" i="0" u="none" strike="noStrike">
                          <a:solidFill>
                            <a:srgbClr val="DD0806"/>
                          </a:solidFill>
                          <a:latin typeface="Verdana"/>
                        </a:rPr>
                        <a:t> -0.143*</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r>
              <a:tr h="369974">
                <a:tc>
                  <a:txBody>
                    <a:bodyPr/>
                    <a:lstStyle/>
                    <a:p>
                      <a:pPr algn="ctr" fontAlgn="b"/>
                      <a:r>
                        <a:rPr lang="en-US" sz="1150" b="0" i="0" u="none" strike="noStrike">
                          <a:latin typeface="Verdana"/>
                        </a:rPr>
                        <a:t>Systolic BP</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dirty="0">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0.723**</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0.037</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-0.030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0.005</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0.036</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0.038</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0.095</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-0.051</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Diastolic BP</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0.195**</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0.004</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-0.049</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0.047</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0.055</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0.007</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0.064</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-0.041</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Heart Rate</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0.101</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0.077</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-0.100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-0.012</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0.125</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 -0.157*</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0.171**</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Smoker</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0.039</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-0.200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0.120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0.029</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-0.015</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0.023</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Daily Soda</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0.011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0.022</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-0.090</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0.020</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2 Fruit/Veg Daily</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dirty="0" smtClean="0">
                          <a:latin typeface="Verdana"/>
                        </a:rPr>
                        <a:t>0.010</a:t>
                      </a:r>
                      <a:endParaRPr lang="en-US" sz="115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0.013</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0.081</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 -0.235**</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Salt Food</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-0.060</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-0.075</a:t>
                      </a:r>
                    </a:p>
                  </a:txBody>
                  <a:tcPr marL="8696" marR="8696" marT="8696" marB="0" anchor="ctr">
                    <a:lnL>
                      <a:noFill/>
                    </a:lnL>
                    <a:lnR>
                      <a:noFill/>
                    </a:lnR>
                    <a:lnT>
                      <a:noFill/>
                    </a:lnT>
                    <a:lnB>
                      <a:noFill/>
                    </a:lnB>
                  </a:tcPr>
                </a:tc>
                <a:tc>
                  <a:txBody>
                    <a:bodyPr/>
                    <a:lstStyle/>
                    <a:p>
                      <a:pPr algn="ctr" fontAlgn="b"/>
                      <a:r>
                        <a:rPr lang="en-US" sz="1150" b="0" i="0" u="none" strike="noStrike">
                          <a:solidFill>
                            <a:srgbClr val="DD0806"/>
                          </a:solidFill>
                          <a:latin typeface="Verdana"/>
                        </a:rPr>
                        <a:t> 0.138*</a:t>
                      </a:r>
                    </a:p>
                  </a:txBody>
                  <a:tcPr marL="8696" marR="8696" marT="8696" marB="0" anchor="ctr">
                    <a:lnL>
                      <a:noFill/>
                    </a:lnL>
                    <a:lnR>
                      <a:noFill/>
                    </a:lnR>
                    <a:lnT>
                      <a:noFill/>
                    </a:lnT>
                    <a:lnB>
                      <a:noFill/>
                    </a:lnB>
                  </a:tcPr>
                </a:tc>
              </a:tr>
              <a:tr h="369974">
                <a:tc>
                  <a:txBody>
                    <a:bodyPr/>
                    <a:lstStyle/>
                    <a:p>
                      <a:pPr algn="ctr" fontAlgn="b"/>
                      <a:r>
                        <a:rPr lang="en-US" sz="1150" b="0" i="0" u="none" strike="noStrike">
                          <a:latin typeface="Verdana"/>
                        </a:rPr>
                        <a:t>2 Alcohol Daily</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dirty="0">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0.042</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0.003</a:t>
                      </a:r>
                    </a:p>
                  </a:txBody>
                  <a:tcPr marL="8696" marR="8696" marT="8696" marB="0" anchor="ctr">
                    <a:lnL>
                      <a:noFill/>
                    </a:lnL>
                    <a:lnR>
                      <a:noFill/>
                    </a:lnR>
                    <a:lnT>
                      <a:noFill/>
                    </a:lnT>
                    <a:lnB>
                      <a:noFill/>
                    </a:lnB>
                  </a:tcPr>
                </a:tc>
              </a:tr>
              <a:tr h="725031">
                <a:tc>
                  <a:txBody>
                    <a:bodyPr/>
                    <a:lstStyle/>
                    <a:p>
                      <a:pPr algn="ctr" fontAlgn="b"/>
                      <a:r>
                        <a:rPr lang="en-US" sz="1150" b="0" i="0" u="none" strike="noStrike">
                          <a:latin typeface="Verdana"/>
                        </a:rPr>
                        <a:t>Half Hr Daily Exercise</a:t>
                      </a:r>
                    </a:p>
                  </a:txBody>
                  <a:tcPr marL="8696" marR="8696" marT="8696" marB="0" anchor="ctr">
                    <a:lnL>
                      <a:noFill/>
                    </a:lnL>
                    <a:lnR>
                      <a:noFill/>
                    </a:lnR>
                    <a:lnT>
                      <a:noFill/>
                    </a:lnT>
                    <a:lnB>
                      <a:noFill/>
                    </a:lnB>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15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150" b="0" i="0" u="none" strike="noStrike" dirty="0">
                          <a:latin typeface="Verdana"/>
                        </a:rPr>
                        <a:t>-0.016</a:t>
                      </a:r>
                    </a:p>
                  </a:txBody>
                  <a:tcPr marL="8696" marR="8696" marT="8696" marB="0" anchor="ctr">
                    <a:lnL>
                      <a:noFill/>
                    </a:lnL>
                    <a:lnR>
                      <a:noFill/>
                    </a:lnR>
                    <a:lnT>
                      <a:noFill/>
                    </a:lnT>
                    <a:lnB>
                      <a:noFill/>
                    </a:lnB>
                  </a:tcPr>
                </a:tc>
              </a:tr>
              <a:tr h="390401">
                <a:tc>
                  <a:txBody>
                    <a:bodyPr/>
                    <a:lstStyle/>
                    <a:p>
                      <a:pPr algn="ctr" fontAlgn="b"/>
                      <a:r>
                        <a:rPr lang="en-US" sz="1150" b="0" i="0" u="none" strike="noStrike" dirty="0">
                          <a:latin typeface="Verdana"/>
                        </a:rPr>
                        <a:t>Fast Food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50" b="0" i="0" u="none" strike="noStrike" dirty="0">
                          <a:latin typeface="Verdana"/>
                        </a:rPr>
                        <a:t>1</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US Female Correlations</a:t>
            </a:r>
            <a:endParaRPr lang="en-US" dirty="0"/>
          </a:p>
        </p:txBody>
      </p:sp>
      <p:graphicFrame>
        <p:nvGraphicFramePr>
          <p:cNvPr id="4" name="Table 3"/>
          <p:cNvGraphicFramePr>
            <a:graphicFrameLocks noGrp="1"/>
          </p:cNvGraphicFramePr>
          <p:nvPr/>
        </p:nvGraphicFramePr>
        <p:xfrm>
          <a:off x="194381" y="1417639"/>
          <a:ext cx="8747138" cy="5001435"/>
        </p:xfrm>
        <a:graphic>
          <a:graphicData uri="http://schemas.openxmlformats.org/drawingml/2006/table">
            <a:tbl>
              <a:tblPr/>
              <a:tblGrid>
                <a:gridCol w="1160462"/>
                <a:gridCol w="336908"/>
                <a:gridCol w="636383"/>
                <a:gridCol w="673816"/>
                <a:gridCol w="786119"/>
                <a:gridCol w="695650"/>
                <a:gridCol w="764286"/>
                <a:gridCol w="686295"/>
                <a:gridCol w="686295"/>
                <a:gridCol w="673816"/>
                <a:gridCol w="843668"/>
                <a:gridCol w="803440"/>
              </a:tblGrid>
              <a:tr h="698859">
                <a:tc>
                  <a:txBody>
                    <a:bodyPr/>
                    <a:lstStyle/>
                    <a:p>
                      <a:pPr algn="ctr" fontAlgn="b"/>
                      <a:r>
                        <a:rPr lang="en-US" sz="1200" b="0" i="1" u="none" strike="noStrike" dirty="0">
                          <a:latin typeface="Verdana"/>
                        </a:rPr>
                        <a:t>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BMI</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Systolic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Diastolic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Heart Rate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Smoker</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Daily Soda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2 Fruit/ </a:t>
                      </a:r>
                      <a:r>
                        <a:rPr lang="en-US" sz="1200" b="0" i="1" u="none" strike="noStrike" dirty="0" err="1">
                          <a:latin typeface="Verdana"/>
                        </a:rPr>
                        <a:t>Veg</a:t>
                      </a:r>
                      <a:r>
                        <a:rPr lang="en-US" sz="1200" b="0" i="1" u="none" strike="noStrike" dirty="0">
                          <a:latin typeface="Verdana"/>
                        </a:rPr>
                        <a:t>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Salt Food</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Alcohol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Half Hr Daily Exercise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Fast Food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619">
                <a:tc>
                  <a:txBody>
                    <a:bodyPr/>
                    <a:lstStyle/>
                    <a:p>
                      <a:pPr algn="ctr" fontAlgn="b"/>
                      <a:r>
                        <a:rPr lang="en-US" sz="1200" b="0" i="0" u="none" strike="noStrike">
                          <a:latin typeface="Verdana"/>
                        </a:rPr>
                        <a:t>BMI</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0.123</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0.108</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-0.045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DD0806"/>
                          </a:solidFill>
                          <a:latin typeface="Verdana"/>
                        </a:rPr>
                        <a:t> -0.252*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-0.021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0.037</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-0.115</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-0.176</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-0.053</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0.144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r>
              <a:tr h="356619">
                <a:tc>
                  <a:txBody>
                    <a:bodyPr/>
                    <a:lstStyle/>
                    <a:p>
                      <a:pPr algn="ctr" fontAlgn="b"/>
                      <a:r>
                        <a:rPr lang="en-US" sz="1200" b="0" i="0" u="none" strike="noStrike">
                          <a:latin typeface="Verdana"/>
                        </a:rPr>
                        <a:t>Systolic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0.225*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0.075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0.096</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-0.106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0.042</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Diastolic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0.194</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0.055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0.094</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0.013</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0.151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-0.007</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-0.128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0.008</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Heart Rate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0.202*</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-0.028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0.179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0.012</a:t>
                      </a: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0.120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0.157</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Smoker</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0.249*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0.075</a:t>
                      </a: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0.090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0.438**</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0.021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-0.044</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Daily Soda</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-0.203*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0.095</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0.320**</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 -0.209*</a:t>
                      </a:r>
                    </a:p>
                  </a:txBody>
                  <a:tcPr marL="8696" marR="8696" marT="8696" marB="0" anchor="ctr">
                    <a:lnL>
                      <a:noFill/>
                    </a:lnL>
                    <a:lnR>
                      <a:noFill/>
                    </a:lnR>
                    <a:lnT>
                      <a:noFill/>
                    </a:lnT>
                    <a:lnB>
                      <a:noFill/>
                    </a:lnB>
                  </a:tcPr>
                </a:tc>
                <a:tc>
                  <a:txBody>
                    <a:bodyPr/>
                    <a:lstStyle/>
                    <a:p>
                      <a:pPr algn="ctr" fontAlgn="b"/>
                      <a:r>
                        <a:rPr lang="en-US" sz="1200" b="0" i="0" u="none" strike="noStrike" dirty="0">
                          <a:solidFill>
                            <a:srgbClr val="DD0806"/>
                          </a:solidFill>
                          <a:latin typeface="Verdana"/>
                        </a:rPr>
                        <a:t> -0.361**</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2 Fruit/Veg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-0.185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-0.134</a:t>
                      </a:r>
                    </a:p>
                  </a:txBody>
                  <a:tcPr marL="8696" marR="8696" marT="8696" marB="0" anchor="ctr">
                    <a:lnL>
                      <a:noFill/>
                    </a:lnL>
                    <a:lnR>
                      <a:noFill/>
                    </a:lnR>
                    <a:lnT>
                      <a:noFill/>
                    </a:lnT>
                    <a:lnB>
                      <a:noFill/>
                    </a:lnB>
                  </a:tcPr>
                </a:tc>
                <a:tc>
                  <a:txBody>
                    <a:bodyPr/>
                    <a:lstStyle/>
                    <a:p>
                      <a:pPr algn="ctr" fontAlgn="b"/>
                      <a:r>
                        <a:rPr lang="en-US" sz="1200" b="0" i="0" u="none" strike="noStrike">
                          <a:solidFill>
                            <a:srgbClr val="DD0806"/>
                          </a:solidFill>
                          <a:latin typeface="Verdana"/>
                        </a:rPr>
                        <a:t>0.373**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0.154</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Salt Food</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-0.111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-0.091</a:t>
                      </a:r>
                    </a:p>
                  </a:txBody>
                  <a:tcPr marL="8696" marR="8696" marT="8696" marB="0" anchor="ctr">
                    <a:lnL>
                      <a:noFill/>
                    </a:lnL>
                    <a:lnR>
                      <a:noFill/>
                    </a:lnR>
                    <a:lnT>
                      <a:noFill/>
                    </a:lnT>
                    <a:lnB>
                      <a:noFill/>
                    </a:lnB>
                  </a:tcPr>
                </a:tc>
              </a:tr>
              <a:tr h="356619">
                <a:tc>
                  <a:txBody>
                    <a:bodyPr/>
                    <a:lstStyle/>
                    <a:p>
                      <a:pPr algn="ctr" fontAlgn="b"/>
                      <a:r>
                        <a:rPr lang="en-US" sz="1200" b="0" i="0" u="none" strike="noStrike">
                          <a:latin typeface="Verdana"/>
                        </a:rPr>
                        <a:t>2 Alcohol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0.090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a:solidFill>
                            <a:srgbClr val="DD0806"/>
                          </a:solidFill>
                          <a:latin typeface="Verdana"/>
                        </a:rPr>
                        <a:t> -0.218*</a:t>
                      </a:r>
                    </a:p>
                  </a:txBody>
                  <a:tcPr marL="8696" marR="8696" marT="8696" marB="0" anchor="ctr">
                    <a:lnL>
                      <a:noFill/>
                    </a:lnL>
                    <a:lnR>
                      <a:noFill/>
                    </a:lnR>
                    <a:lnT>
                      <a:noFill/>
                    </a:lnT>
                    <a:lnB>
                      <a:noFill/>
                    </a:lnB>
                  </a:tcPr>
                </a:tc>
              </a:tr>
              <a:tr h="698859">
                <a:tc>
                  <a:txBody>
                    <a:bodyPr/>
                    <a:lstStyle/>
                    <a:p>
                      <a:pPr algn="ctr" fontAlgn="b"/>
                      <a:r>
                        <a:rPr lang="en-US" sz="1200" b="0" i="0" u="none" strike="noStrike">
                          <a:latin typeface="Verdana"/>
                        </a:rPr>
                        <a:t>Half Hr Daily Exercise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0.143</a:t>
                      </a:r>
                    </a:p>
                  </a:txBody>
                  <a:tcPr marL="8696" marR="8696" marT="8696" marB="0" anchor="ctr">
                    <a:lnL>
                      <a:noFill/>
                    </a:lnL>
                    <a:lnR>
                      <a:noFill/>
                    </a:lnR>
                    <a:lnT>
                      <a:noFill/>
                    </a:lnT>
                    <a:lnB>
                      <a:noFill/>
                    </a:lnB>
                  </a:tcPr>
                </a:tc>
              </a:tr>
              <a:tr h="376309">
                <a:tc>
                  <a:txBody>
                    <a:bodyPr/>
                    <a:lstStyle/>
                    <a:p>
                      <a:pPr algn="ctr" fontAlgn="b"/>
                      <a:r>
                        <a:rPr lang="en-US" sz="1200" b="0" i="0" u="none" strike="noStrike">
                          <a:latin typeface="Verdana"/>
                        </a:rPr>
                        <a:t>Fast Food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dirty="0">
                          <a:latin typeface="Verdana"/>
                        </a:rPr>
                        <a:t>1</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3672" y="1417633"/>
          <a:ext cx="8941520" cy="5009514"/>
        </p:xfrm>
        <a:graphic>
          <a:graphicData uri="http://schemas.openxmlformats.org/drawingml/2006/table">
            <a:tbl>
              <a:tblPr/>
              <a:tblGrid>
                <a:gridCol w="1186251"/>
                <a:gridCol w="344395"/>
                <a:gridCol w="694740"/>
                <a:gridCol w="690325"/>
                <a:gridCol w="757838"/>
                <a:gridCol w="650525"/>
                <a:gridCol w="841856"/>
                <a:gridCol w="701545"/>
                <a:gridCol w="701545"/>
                <a:gridCol w="688790"/>
                <a:gridCol w="918388"/>
                <a:gridCol w="765322"/>
              </a:tblGrid>
              <a:tr h="720072">
                <a:tc>
                  <a:txBody>
                    <a:bodyPr/>
                    <a:lstStyle/>
                    <a:p>
                      <a:pPr algn="ctr" fontAlgn="b"/>
                      <a:r>
                        <a:rPr lang="en-US" sz="1200" b="0" i="1" u="none" strike="noStrike" dirty="0">
                          <a:latin typeface="Verdana"/>
                        </a:rPr>
                        <a:t>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BMI</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Systolic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Diastolic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Heart Rate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latin typeface="Verdana"/>
                        </a:rPr>
                        <a:t>Smoker</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Daily Soda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Fruit/ Veg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Salt Food</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2 Alcohol Daily</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Half Hr Daily Exercise</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latin typeface="Verdana"/>
                        </a:rPr>
                        <a:t>Fast Food </a:t>
                      </a:r>
                    </a:p>
                  </a:txBody>
                  <a:tcPr marL="8696" marR="8696" marT="869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46">
                <a:tc>
                  <a:txBody>
                    <a:bodyPr/>
                    <a:lstStyle/>
                    <a:p>
                      <a:pPr algn="ctr" fontAlgn="b"/>
                      <a:r>
                        <a:rPr lang="en-US" sz="1200" b="0" i="0" u="none" strike="noStrike">
                          <a:latin typeface="Verdana"/>
                        </a:rPr>
                        <a:t>BMI</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1</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0.212</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0.207</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0.044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0.169</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0.039</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smtClean="0">
                          <a:solidFill>
                            <a:srgbClr val="FF0000"/>
                          </a:solidFill>
                          <a:latin typeface="Verdana"/>
                        </a:rPr>
                        <a:t>0.183</a:t>
                      </a:r>
                      <a:r>
                        <a:rPr lang="en-US" sz="1200" b="0" i="0" u="none" strike="noStrike" dirty="0">
                          <a:solidFill>
                            <a:srgbClr val="FF0000"/>
                          </a:solidFill>
                          <a:latin typeface="Verdana"/>
                        </a:rPr>
                        <a:t>*</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0.089</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-0.004</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Verdana"/>
                        </a:rPr>
                        <a:t>0.102</a:t>
                      </a: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Verdana"/>
                        </a:rPr>
                        <a:t>-</a:t>
                      </a:r>
                      <a:r>
                        <a:rPr lang="en-US" sz="1200" b="0" i="0" u="none" strike="noStrike" dirty="0" smtClean="0">
                          <a:latin typeface="Verdana"/>
                        </a:rPr>
                        <a:t>0.050</a:t>
                      </a:r>
                      <a:endParaRPr lang="en-US" sz="1200" b="0" i="0" u="none" strike="noStrike" dirty="0">
                        <a:latin typeface="Verdana"/>
                      </a:endParaRPr>
                    </a:p>
                  </a:txBody>
                  <a:tcPr marL="8696" marR="8696" marT="8696" marB="0" anchor="ctr">
                    <a:lnL>
                      <a:noFill/>
                    </a:lnL>
                    <a:lnR>
                      <a:noFill/>
                    </a:lnR>
                    <a:lnT w="6350" cap="flat" cmpd="sng" algn="ctr">
                      <a:solidFill>
                        <a:srgbClr val="000000"/>
                      </a:solidFill>
                      <a:prstDash val="solid"/>
                      <a:round/>
                      <a:headEnd type="none" w="med" len="med"/>
                      <a:tailEnd type="none" w="med" len="med"/>
                    </a:lnT>
                    <a:lnB>
                      <a:noFill/>
                    </a:lnB>
                  </a:tcPr>
                </a:tc>
              </a:tr>
              <a:tr h="367446">
                <a:tc>
                  <a:txBody>
                    <a:bodyPr/>
                    <a:lstStyle/>
                    <a:p>
                      <a:pPr algn="ctr" fontAlgn="b"/>
                      <a:r>
                        <a:rPr lang="en-US" sz="1200" b="0" i="0" u="none" strike="noStrike">
                          <a:latin typeface="Verdana"/>
                        </a:rPr>
                        <a:t>Systolic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0.683</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-0.008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-0.015</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-0.051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0.007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0.041</a:t>
                      </a:r>
                    </a:p>
                  </a:txBody>
                  <a:tcPr marL="8696" marR="8696" marT="8696" marB="0" anchor="ctr">
                    <a:lnL>
                      <a:noFill/>
                    </a:lnL>
                    <a:lnR>
                      <a:noFill/>
                    </a:lnR>
                    <a:lnT>
                      <a:noFill/>
                    </a:lnT>
                    <a:lnB>
                      <a:noFill/>
                    </a:lnB>
                  </a:tcPr>
                </a:tc>
              </a:tr>
              <a:tr h="206294">
                <a:tc>
                  <a:txBody>
                    <a:bodyPr/>
                    <a:lstStyle/>
                    <a:p>
                      <a:pPr algn="ctr" fontAlgn="b"/>
                      <a:r>
                        <a:rPr lang="en-US" sz="1200" b="0" i="0" u="none" strike="noStrike">
                          <a:latin typeface="Verdana"/>
                        </a:rPr>
                        <a:t>Diastolic BP</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0.183</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-0.068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0.016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-0.091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-0.043</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0.029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0.103</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Heart Rate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0.034</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a:t>
                      </a:r>
                      <a:r>
                        <a:rPr lang="en-US" sz="1200" b="0" i="0" u="none" strike="noStrike" dirty="0" smtClean="0">
                          <a:latin typeface="Verdana"/>
                        </a:rPr>
                        <a:t>0.010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smtClean="0">
                          <a:latin typeface="Verdana"/>
                        </a:rPr>
                        <a:t>0.020</a:t>
                      </a:r>
                      <a:endParaRPr lang="en-US" sz="1200" b="0" i="0" u="none" strike="noStrike" dirty="0">
                        <a:latin typeface="Verdana"/>
                      </a:endParaRP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0.121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0.056</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-0.107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0.065</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Smoker</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0.048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0.057</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0.062</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0.236</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-0.027</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0.169</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Daily Soda</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-0.115</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0.121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-0.034</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0.039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0.141</a:t>
                      </a:r>
                    </a:p>
                  </a:txBody>
                  <a:tcPr marL="8696" marR="8696" marT="8696" marB="0" anchor="ctr">
                    <a:lnL>
                      <a:noFill/>
                    </a:lnL>
                    <a:lnR>
                      <a:noFill/>
                    </a:lnR>
                    <a:lnT>
                      <a:noFill/>
                    </a:lnT>
                    <a:lnB>
                      <a:noFill/>
                    </a:lnB>
                  </a:tcPr>
                </a:tc>
              </a:tr>
              <a:tr h="403224">
                <a:tc>
                  <a:txBody>
                    <a:bodyPr/>
                    <a:lstStyle/>
                    <a:p>
                      <a:pPr algn="ctr" fontAlgn="b"/>
                      <a:r>
                        <a:rPr lang="en-US" sz="1200" b="0" i="0" u="none" strike="noStrike">
                          <a:latin typeface="Verdana"/>
                        </a:rPr>
                        <a:t>2 Fruit/Veg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0.049</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-0.074</a:t>
                      </a:r>
                    </a:p>
                  </a:txBody>
                  <a:tcPr marL="8696" marR="8696" marT="8696" marB="0" anchor="ctr">
                    <a:lnL>
                      <a:noFill/>
                    </a:lnL>
                    <a:lnR>
                      <a:noFill/>
                    </a:lnR>
                    <a:lnT>
                      <a:noFill/>
                    </a:lnT>
                    <a:lnB>
                      <a:noFill/>
                    </a:lnB>
                  </a:tcPr>
                </a:tc>
                <a:tc>
                  <a:txBody>
                    <a:bodyPr/>
                    <a:lstStyle/>
                    <a:p>
                      <a:pPr algn="ctr" fontAlgn="b"/>
                      <a:r>
                        <a:rPr lang="en-US" sz="1200" b="0" i="0" u="none" strike="noStrike" dirty="0" smtClean="0">
                          <a:solidFill>
                            <a:srgbClr val="FF0000"/>
                          </a:solidFill>
                          <a:latin typeface="Verdana"/>
                        </a:rPr>
                        <a:t>0.209</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c>
                  <a:txBody>
                    <a:bodyPr/>
                    <a:lstStyle/>
                    <a:p>
                      <a:pPr algn="ctr" fontAlgn="b"/>
                      <a:r>
                        <a:rPr lang="en-US" sz="1200" b="0" i="0" u="none" strike="noStrike" dirty="0">
                          <a:solidFill>
                            <a:srgbClr val="FF0000"/>
                          </a:solidFill>
                          <a:latin typeface="Verdana"/>
                        </a:rPr>
                        <a:t> -</a:t>
                      </a:r>
                      <a:r>
                        <a:rPr lang="en-US" sz="1200" b="0" i="0" u="none" strike="noStrike" dirty="0" smtClean="0">
                          <a:solidFill>
                            <a:srgbClr val="FF0000"/>
                          </a:solidFill>
                          <a:latin typeface="Verdana"/>
                        </a:rPr>
                        <a:t>0.210*</a:t>
                      </a:r>
                      <a:r>
                        <a:rPr lang="en-US" sz="1200" b="0" i="0" u="none" strike="noStrike" dirty="0">
                          <a:solidFill>
                            <a:srgbClr val="FF0000"/>
                          </a:solidFill>
                          <a:latin typeface="Verdana"/>
                        </a:rPr>
                        <a:t>*</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Salt Food</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0.018</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0.017</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0.118</a:t>
                      </a:r>
                    </a:p>
                  </a:txBody>
                  <a:tcPr marL="8696" marR="8696" marT="8696" marB="0" anchor="ctr">
                    <a:lnL>
                      <a:noFill/>
                    </a:lnL>
                    <a:lnR>
                      <a:noFill/>
                    </a:lnR>
                    <a:lnT>
                      <a:noFill/>
                    </a:lnT>
                    <a:lnB>
                      <a:noFill/>
                    </a:lnB>
                  </a:tcPr>
                </a:tc>
              </a:tr>
              <a:tr h="367446">
                <a:tc>
                  <a:txBody>
                    <a:bodyPr/>
                    <a:lstStyle/>
                    <a:p>
                      <a:pPr algn="ctr" fontAlgn="b"/>
                      <a:r>
                        <a:rPr lang="en-US" sz="1200" b="0" i="0" u="none" strike="noStrike">
                          <a:latin typeface="Verdana"/>
                        </a:rPr>
                        <a:t>2 Alcohol Daily</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0.043</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0.008</a:t>
                      </a:r>
                    </a:p>
                  </a:txBody>
                  <a:tcPr marL="8696" marR="8696" marT="8696" marB="0" anchor="ctr">
                    <a:lnL>
                      <a:noFill/>
                    </a:lnL>
                    <a:lnR>
                      <a:noFill/>
                    </a:lnR>
                    <a:lnT>
                      <a:noFill/>
                    </a:lnT>
                    <a:lnB>
                      <a:noFill/>
                    </a:lnB>
                  </a:tcPr>
                </a:tc>
              </a:tr>
              <a:tr h="720072">
                <a:tc>
                  <a:txBody>
                    <a:bodyPr/>
                    <a:lstStyle/>
                    <a:p>
                      <a:pPr algn="ctr" fontAlgn="b"/>
                      <a:r>
                        <a:rPr lang="en-US" sz="1200" b="0" i="0" u="none" strike="noStrike">
                          <a:latin typeface="Verdana"/>
                        </a:rPr>
                        <a:t>Half Hr Daily Exercise</a:t>
                      </a:r>
                    </a:p>
                  </a:txBody>
                  <a:tcPr marL="8696" marR="8696" marT="8696" marB="0" anchor="ctr">
                    <a:lnL>
                      <a:noFill/>
                    </a:lnL>
                    <a:lnR>
                      <a:noFill/>
                    </a:lnR>
                    <a:lnT>
                      <a:noFill/>
                    </a:lnT>
                    <a:lnB>
                      <a:noFill/>
                    </a:lnB>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dirty="0">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a:noFill/>
                    </a:lnB>
                    <a:solidFill>
                      <a:srgbClr val="C0C0C0"/>
                    </a:solidFill>
                  </a:tcPr>
                </a:tc>
                <a:tc>
                  <a:txBody>
                    <a:bodyPr/>
                    <a:lstStyle/>
                    <a:p>
                      <a:pPr algn="ctr" fontAlgn="b"/>
                      <a:r>
                        <a:rPr lang="en-US" sz="1200" b="0" i="0" u="none" strike="noStrike">
                          <a:latin typeface="Verdana"/>
                        </a:rPr>
                        <a:t>1</a:t>
                      </a:r>
                    </a:p>
                  </a:txBody>
                  <a:tcPr marL="8696" marR="8696" marT="8696" marB="0" anchor="ctr">
                    <a:lnL>
                      <a:noFill/>
                    </a:lnL>
                    <a:lnR>
                      <a:noFill/>
                    </a:lnR>
                    <a:lnT>
                      <a:noFill/>
                    </a:lnT>
                    <a:lnB>
                      <a:noFill/>
                    </a:lnB>
                  </a:tcPr>
                </a:tc>
                <a:tc>
                  <a:txBody>
                    <a:bodyPr/>
                    <a:lstStyle/>
                    <a:p>
                      <a:pPr algn="ctr" fontAlgn="b"/>
                      <a:r>
                        <a:rPr lang="en-US" sz="1200" b="0" i="0" u="none" strike="noStrike" dirty="0">
                          <a:latin typeface="Verdana"/>
                        </a:rPr>
                        <a:t>-0.023</a:t>
                      </a:r>
                    </a:p>
                  </a:txBody>
                  <a:tcPr marL="8696" marR="8696" marT="8696" marB="0" anchor="ctr">
                    <a:lnL>
                      <a:noFill/>
                    </a:lnL>
                    <a:lnR>
                      <a:noFill/>
                    </a:lnR>
                    <a:lnT>
                      <a:noFill/>
                    </a:lnT>
                    <a:lnB>
                      <a:noFill/>
                    </a:lnB>
                  </a:tcPr>
                </a:tc>
              </a:tr>
              <a:tr h="387730">
                <a:tc>
                  <a:txBody>
                    <a:bodyPr/>
                    <a:lstStyle/>
                    <a:p>
                      <a:pPr algn="ctr" fontAlgn="b"/>
                      <a:r>
                        <a:rPr lang="en-US" sz="1200" b="0" i="0" u="none" strike="noStrike">
                          <a:latin typeface="Verdana"/>
                        </a:rPr>
                        <a:t>Fast Food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latin typeface="Verdana"/>
                        </a:rPr>
                        <a:t> </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dirty="0">
                          <a:latin typeface="Verdana"/>
                        </a:rPr>
                        <a:t>1</a:t>
                      </a:r>
                    </a:p>
                  </a:txBody>
                  <a:tcPr marL="8696" marR="8696" marT="869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3"/>
          <p:cNvSpPr>
            <a:spLocks noGrp="1"/>
          </p:cNvSpPr>
          <p:nvPr>
            <p:ph type="title"/>
          </p:nvPr>
        </p:nvSpPr>
        <p:spPr>
          <a:xfrm>
            <a:off x="0" y="274638"/>
            <a:ext cx="9144000" cy="1143000"/>
          </a:xfrm>
        </p:spPr>
        <p:txBody>
          <a:bodyPr/>
          <a:lstStyle/>
          <a:p>
            <a:r>
              <a:rPr lang="en-US" dirty="0" smtClean="0"/>
              <a:t>Argentine Male Correlations</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3949</TotalTime>
  <Words>1490</Words>
  <Application>Microsoft Macintosh PowerPoint</Application>
  <PresentationFormat>On-screen Show (4:3)</PresentationFormat>
  <Paragraphs>662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Cardiovascular Health of Young Adults</vt:lpstr>
      <vt:lpstr>Introduction</vt:lpstr>
      <vt:lpstr>Methods</vt:lpstr>
      <vt:lpstr>Data</vt:lpstr>
      <vt:lpstr>PowerPoint Presentation</vt:lpstr>
      <vt:lpstr>Two Sample T-Test: Argentine Males vs. US Males Health</vt:lpstr>
      <vt:lpstr>Argentine Female Correlations</vt:lpstr>
      <vt:lpstr>US Female Correlations</vt:lpstr>
      <vt:lpstr>Argentine Male Correlations</vt:lpstr>
      <vt:lpstr>US Male Correlations</vt:lpstr>
      <vt:lpstr>Argentine Female Regression </vt:lpstr>
      <vt:lpstr>US Female Regression </vt:lpstr>
      <vt:lpstr>Argentine Male Regression </vt:lpstr>
      <vt:lpstr>US Male Regression </vt:lpstr>
      <vt:lpstr>Conclusion</vt:lpstr>
      <vt:lpstr>Improvements</vt:lpstr>
      <vt:lpstr>Acknowledgements </vt:lpstr>
      <vt:lpstr>Works Cited</vt:lpstr>
    </vt:vector>
  </TitlesOfParts>
  <Company>Pepperdine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Health of Young Adults</dc:title>
  <dc:creator>Gabriella Smith</dc:creator>
  <cp:lastModifiedBy>Don Thompson</cp:lastModifiedBy>
  <cp:revision>37</cp:revision>
  <dcterms:created xsi:type="dcterms:W3CDTF">2013-04-02T22:47:46Z</dcterms:created>
  <dcterms:modified xsi:type="dcterms:W3CDTF">2013-05-02T22:12:28Z</dcterms:modified>
</cp:coreProperties>
</file>